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8" r:id="rId3"/>
    <p:sldId id="391" r:id="rId4"/>
    <p:sldId id="257" r:id="rId5"/>
    <p:sldId id="320" r:id="rId6"/>
    <p:sldId id="324" r:id="rId7"/>
    <p:sldId id="398" r:id="rId8"/>
    <p:sldId id="399" r:id="rId9"/>
    <p:sldId id="400" r:id="rId10"/>
    <p:sldId id="401" r:id="rId11"/>
    <p:sldId id="402" r:id="rId12"/>
    <p:sldId id="403" r:id="rId13"/>
    <p:sldId id="384" r:id="rId14"/>
    <p:sldId id="404" r:id="rId15"/>
    <p:sldId id="407" r:id="rId16"/>
    <p:sldId id="405" r:id="rId17"/>
    <p:sldId id="258" r:id="rId18"/>
    <p:sldId id="392" r:id="rId19"/>
    <p:sldId id="389" r:id="rId20"/>
    <p:sldId id="379" r:id="rId21"/>
    <p:sldId id="388" r:id="rId22"/>
    <p:sldId id="390" r:id="rId23"/>
    <p:sldId id="393" r:id="rId24"/>
    <p:sldId id="395" r:id="rId25"/>
    <p:sldId id="396" r:id="rId26"/>
    <p:sldId id="394" r:id="rId27"/>
    <p:sldId id="406" r:id="rId28"/>
    <p:sldId id="397" r:id="rId29"/>
    <p:sldId id="380" r:id="rId30"/>
    <p:sldId id="382" r:id="rId31"/>
    <p:sldId id="289" r:id="rId32"/>
    <p:sldId id="332" r:id="rId33"/>
    <p:sldId id="36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6EE"/>
    <a:srgbClr val="F0EE20"/>
    <a:srgbClr val="FFFFFF"/>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81"/>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37A8C-F72F-1E45-872B-A58821DB5BEC}" type="datetimeFigureOut">
              <a:rPr kumimoji="1" lang="zh-CN" altLang="en-US" smtClean="0"/>
              <a:t>2019/3/31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80796-9B34-0C44-A7F3-953B93313F33}" type="slidenum">
              <a:rPr kumimoji="1" lang="zh-CN" altLang="en-US" smtClean="0"/>
              <a:t>‹#›</a:t>
            </a:fld>
            <a:endParaRPr kumimoji="1" lang="zh-CN" altLang="en-US"/>
          </a:p>
        </p:txBody>
      </p:sp>
    </p:spTree>
    <p:extLst>
      <p:ext uri="{BB962C8B-B14F-4D97-AF65-F5344CB8AC3E}">
        <p14:creationId xmlns:p14="http://schemas.microsoft.com/office/powerpoint/2010/main" val="29179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pPr defTabSz="914216">
              <a:lnSpc>
                <a:spcPct val="100000"/>
              </a:lnSpc>
              <a:defRPr>
                <a:uFill>
                  <a:solidFill>
                    <a:srgbClr val="000000"/>
                  </a:solidFill>
                </a:uFill>
                <a:latin typeface="Calibri Light"/>
                <a:ea typeface="Calibri Light"/>
                <a:cs typeface="Calibri Light"/>
                <a:sym typeface="Calibri Light"/>
              </a:defRPr>
            </a:pPr>
            <a:r>
              <a:rPr dirty="0"/>
              <a:t>To change the image behind the Mock up.</a:t>
            </a:r>
          </a:p>
          <a:p>
            <a:pPr defTabSz="914216">
              <a:lnSpc>
                <a:spcPct val="100000"/>
              </a:lnSpc>
              <a:defRPr>
                <a:uFill>
                  <a:solidFill>
                    <a:srgbClr val="000000"/>
                  </a:solidFill>
                </a:uFill>
                <a:latin typeface="Calibri Light"/>
                <a:ea typeface="Calibri Light"/>
                <a:cs typeface="Calibri Light"/>
                <a:sym typeface="Calibri Light"/>
              </a:defRPr>
            </a:pPr>
            <a:r>
              <a:rPr dirty="0"/>
              <a:t>Select the layer - &gt; Right Click -&gt; Send to Back -&gt; Delete the image -&gt; Drag &amp; Drop your Own Picture -&gt; Send to Back (again)</a:t>
            </a:r>
          </a:p>
        </p:txBody>
      </p:sp>
    </p:spTree>
    <p:extLst>
      <p:ext uri="{BB962C8B-B14F-4D97-AF65-F5344CB8AC3E}">
        <p14:creationId xmlns:p14="http://schemas.microsoft.com/office/powerpoint/2010/main" val="188856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61A5F-004C-884A-A284-3D5313EEBAE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29475C7-F4C7-B64D-B63D-A84841D16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3390B1-A636-6044-82AF-E8F7DE4208C2}"/>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7FE3FEA2-7B39-9E49-AE29-C1F83F3B1D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B61C79-58BF-C945-AB3E-327A72272F4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72316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DE1FF-27F3-AD40-B6D1-7616573C92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E618DB-9912-9247-B7B2-0359B71E0BE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AC14B7-EA99-4A4D-9DAB-AF41CDF4586B}"/>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3DA42C4E-EF30-4144-90F0-52B22A098C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C06A35-DB51-F648-B7BB-21A78A6253B6}"/>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57677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0579C-447C-9248-B767-33B8EB7E0D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E1C070E-2CA3-0847-ABB3-EBD3DE53E0F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64401C-074F-5A40-AA9D-1EA21C46BB86}"/>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24AE3AA9-2FC3-B146-B184-AD0362FAD9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527EEC-91F2-8A4B-A57A-93416795240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20079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14108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ine 1">
    <p:spTree>
      <p:nvGrpSpPr>
        <p:cNvPr id="1" name=""/>
        <p:cNvGrpSpPr/>
        <p:nvPr/>
      </p:nvGrpSpPr>
      <p:grpSpPr>
        <a:xfrm>
          <a:off x="0" y="0"/>
          <a:ext cx="0" cy="0"/>
          <a:chOff x="0" y="0"/>
          <a:chExt cx="0" cy="0"/>
        </a:xfrm>
      </p:grpSpPr>
      <p:sp>
        <p:nvSpPr>
          <p:cNvPr id="36" name="形状"/>
          <p:cNvSpPr/>
          <p:nvPr/>
        </p:nvSpPr>
        <p:spPr>
          <a:xfrm>
            <a:off x="879500" y="0"/>
            <a:ext cx="2260601" cy="6858000"/>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EBEDEF"/>
          </a:solidFill>
          <a:ln w="12700">
            <a:miter lim="400000"/>
          </a:ln>
        </p:spPr>
        <p:txBody>
          <a:bodyPr lIns="25400" tIns="25400" rIns="25400" bIns="25400" anchor="ctr"/>
          <a:lstStyle/>
          <a:p>
            <a:pPr>
              <a:defRPr sz="3200" b="1">
                <a:latin typeface="+mn-lt"/>
                <a:ea typeface="+mn-ea"/>
                <a:cs typeface="+mn-cs"/>
                <a:sym typeface="Helvetica"/>
              </a:defRPr>
            </a:pPr>
            <a:endParaRPr sz="1600"/>
          </a:p>
        </p:txBody>
      </p:sp>
      <p:sp>
        <p:nvSpPr>
          <p:cNvPr id="37" name="标题文本"/>
          <p:cNvSpPr txBox="1">
            <a:spLocks noGrp="1"/>
          </p:cNvSpPr>
          <p:nvPr>
            <p:ph type="title"/>
          </p:nvPr>
        </p:nvSpPr>
        <p:spPr>
          <a:xfrm>
            <a:off x="879500" y="879500"/>
            <a:ext cx="4760392" cy="5099001"/>
          </a:xfrm>
          <a:prstGeom prst="rect">
            <a:avLst/>
          </a:prstGeom>
        </p:spPr>
        <p:txBody>
          <a:bodyPr/>
          <a:lstStyle>
            <a:lvl1pPr>
              <a:lnSpc>
                <a:spcPct val="70000"/>
              </a:lnSpc>
              <a:defRPr sz="5600" spc="-168" baseline="8928"/>
            </a:lvl1pPr>
          </a:lstStyle>
          <a:p>
            <a:r>
              <a:t>标题文本</a:t>
            </a:r>
          </a:p>
        </p:txBody>
      </p:sp>
      <p:sp>
        <p:nvSpPr>
          <p:cNvPr id="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 name="正文级别 1…"/>
          <p:cNvSpPr txBox="1">
            <a:spLocks noGrp="1"/>
          </p:cNvSpPr>
          <p:nvPr>
            <p:ph type="body" sz="quarter" idx="1"/>
          </p:nvPr>
        </p:nvSpPr>
        <p:spPr>
          <a:xfrm>
            <a:off x="6096000" y="3429000"/>
            <a:ext cx="5215881" cy="2549501"/>
          </a:xfrm>
          <a:prstGeom prst="rect">
            <a:avLst/>
          </a:prstGeom>
        </p:spPr>
        <p:txBody>
          <a:bodyPr anchor="b"/>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66747292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2617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ABD8-B7D9-1145-9140-9DB063B5DB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A180F4-E204-4D49-AA55-1D6608DB43D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BDBB74E-7146-9A43-B053-8D4D6566B47C}"/>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458EC315-0126-9B4E-9C98-299DEC2E97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359D21-26A4-3942-9A7C-444D53164B4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87946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0F97-5758-A14B-B7DF-AE46248EF4C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C3EC313-2EAA-F54E-B62A-F5EC21FC7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1D3A3A4-ABB0-D441-A25A-C966B0A94BCD}"/>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CD0DDA22-2FD9-0445-8DE0-F5519BD9F5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9B7707-6ED4-4B4C-9BF0-C1700EEEC3E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41229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3F259-717D-6848-97C7-AE77D0E5E70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8056F1-CFB7-6F4A-AEB7-5360D6134DA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AC65A2C-9808-684F-BA1A-7E0A6667292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3B6B6D1-888E-DB49-AFFC-663259BD0122}"/>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6" name="页脚占位符 5">
            <a:extLst>
              <a:ext uri="{FF2B5EF4-FFF2-40B4-BE49-F238E27FC236}">
                <a16:creationId xmlns:a16="http://schemas.microsoft.com/office/drawing/2014/main" id="{9C811E1C-2B29-6848-BE07-42590492AC9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8030E2-2371-634A-B1FF-0A64C638E55C}"/>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71455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5C9E7-0928-0D45-A866-FE5F1C5082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CC36328-5C06-BD4E-B0FD-4FCE1D3DC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95BC75-A978-7045-A382-9F0515554C3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6E350B-AF4F-124E-ADFB-015B82C79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C15F945-884B-F149-9B8D-EDBF9BD140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90238E7-B71B-164A-9A85-961D7C730759}"/>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8" name="页脚占位符 7">
            <a:extLst>
              <a:ext uri="{FF2B5EF4-FFF2-40B4-BE49-F238E27FC236}">
                <a16:creationId xmlns:a16="http://schemas.microsoft.com/office/drawing/2014/main" id="{2585267B-941A-3F46-870B-19959DA177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AAD6813-DE76-7A43-9B81-ABED7CBFB9CE}"/>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942048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59D4-3ED2-4548-A73E-3C3C90E4FF4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19ADC1-F57B-AC41-812F-D8C56F4716F1}"/>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4" name="页脚占位符 3">
            <a:extLst>
              <a:ext uri="{FF2B5EF4-FFF2-40B4-BE49-F238E27FC236}">
                <a16:creationId xmlns:a16="http://schemas.microsoft.com/office/drawing/2014/main" id="{BB2BB72D-BED8-A348-9F24-4EC8B65C630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70901DC-D3C5-184F-A82F-CC2FD42F5D9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40969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721CDB-2946-B846-9E41-5189A4F3F4C5}"/>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3" name="页脚占位符 2">
            <a:extLst>
              <a:ext uri="{FF2B5EF4-FFF2-40B4-BE49-F238E27FC236}">
                <a16:creationId xmlns:a16="http://schemas.microsoft.com/office/drawing/2014/main" id="{05B13E14-0114-1F4D-853F-F1E89976646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33D9756-CB20-B141-9AD4-EFE09B99AD2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37926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9A266-0940-514D-857B-768AF06D1C0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785EAE8-722F-0848-BAFF-7AF45EE454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7501D2B-1918-7742-BFDE-4530DDE22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74361A4-13B1-D44E-BEE6-119CE39F9BAF}"/>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6" name="页脚占位符 5">
            <a:extLst>
              <a:ext uri="{FF2B5EF4-FFF2-40B4-BE49-F238E27FC236}">
                <a16:creationId xmlns:a16="http://schemas.microsoft.com/office/drawing/2014/main" id="{EAE88D76-58B2-4247-8766-A14AFFA952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7B199EA-CFAC-EF4F-8C75-A167D6FA54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02223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14E1-C511-E34A-8E59-E544964B63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427C5A7-2122-1A4B-A44D-7DFB7B6DD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CCADF5-07AD-1C42-AA60-278927C72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D23A567-3B28-FB42-8C85-C58BBD21B20A}"/>
              </a:ext>
            </a:extLst>
          </p:cNvPr>
          <p:cNvSpPr>
            <a:spLocks noGrp="1"/>
          </p:cNvSpPr>
          <p:nvPr>
            <p:ph type="dt" sz="half" idx="10"/>
          </p:nvPr>
        </p:nvSpPr>
        <p:spPr/>
        <p:txBody>
          <a:bodyPr/>
          <a:lstStyle/>
          <a:p>
            <a:fld id="{A0254C2A-6399-BE4E-9604-838C26CF3E13}" type="datetimeFigureOut">
              <a:rPr kumimoji="1" lang="zh-CN" altLang="en-US" smtClean="0"/>
              <a:t>2019/3/31</a:t>
            </a:fld>
            <a:endParaRPr kumimoji="1" lang="zh-CN" altLang="en-US"/>
          </a:p>
        </p:txBody>
      </p:sp>
      <p:sp>
        <p:nvSpPr>
          <p:cNvPr id="6" name="页脚占位符 5">
            <a:extLst>
              <a:ext uri="{FF2B5EF4-FFF2-40B4-BE49-F238E27FC236}">
                <a16:creationId xmlns:a16="http://schemas.microsoft.com/office/drawing/2014/main" id="{4357C8CC-A955-5446-BE87-778C1699528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CE9036-70AD-7C44-96ED-9CB52C27AD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6047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1CD867-F8BA-634D-9B3E-9663D4147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8B28B9B-1D4D-3744-89DB-C53E1665C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EAC639-7241-9D43-868B-D7EF033CF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54C2A-6399-BE4E-9604-838C26CF3E13}" type="datetimeFigureOut">
              <a:rPr kumimoji="1" lang="zh-CN" altLang="en-US" smtClean="0"/>
              <a:t>2019/3/31</a:t>
            </a:fld>
            <a:endParaRPr kumimoji="1" lang="zh-CN" altLang="en-US"/>
          </a:p>
        </p:txBody>
      </p:sp>
      <p:sp>
        <p:nvSpPr>
          <p:cNvPr id="5" name="页脚占位符 4">
            <a:extLst>
              <a:ext uri="{FF2B5EF4-FFF2-40B4-BE49-F238E27FC236}">
                <a16:creationId xmlns:a16="http://schemas.microsoft.com/office/drawing/2014/main" id="{9AE5B6B5-F9C8-1C42-8A30-0FF3368CE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E3AF94C-15DE-A748-8ADF-E784EC00C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64831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juejin.jm/post/5b1e8fade51d45068f65d6e8" TargetMode="Externa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5A45B6-7F16-4340-9278-7C1705FB8BED}"/>
              </a:ext>
            </a:extLst>
          </p:cNvPr>
          <p:cNvSpPr txBox="1"/>
          <p:nvPr/>
        </p:nvSpPr>
        <p:spPr>
          <a:xfrm>
            <a:off x="2792969" y="4087760"/>
            <a:ext cx="6606060" cy="830997"/>
          </a:xfrm>
          <a:prstGeom prst="rect">
            <a:avLst/>
          </a:prstGeom>
          <a:noFill/>
          <a:effectLst>
            <a:outerShdw sx="1000" sy="1000" algn="ctr" rotWithShape="0">
              <a:srgbClr val="000000"/>
            </a:outerShdw>
          </a:effectLst>
        </p:spPr>
        <p:txBody>
          <a:bodyPr wrap="square" rtlCol="0">
            <a:spAutoFit/>
          </a:bodyPr>
          <a:lstStyle/>
          <a:p>
            <a:r>
              <a:rPr kumimoji="1" lang="en-US" altLang="zh-CN" sz="4800" dirty="0">
                <a:solidFill>
                  <a:schemeClr val="bg2">
                    <a:lumMod val="75000"/>
                  </a:schemeClr>
                </a:solidFill>
                <a:latin typeface="PingFang SC Medium" panose="020B0400000000000000" pitchFamily="34" charset="-122"/>
                <a:ea typeface="PingFang SC Medium" panose="020B0400000000000000" pitchFamily="34" charset="-122"/>
              </a:rPr>
              <a:t>G18-</a:t>
            </a:r>
            <a:r>
              <a:rPr kumimoji="1" lang="zh-CN" altLang="en-US" sz="4800" dirty="0">
                <a:solidFill>
                  <a:schemeClr val="bg2">
                    <a:lumMod val="75000"/>
                  </a:schemeClr>
                </a:solidFill>
                <a:latin typeface="PingFang SC Medium" panose="020B0400000000000000" pitchFamily="34" charset="-122"/>
                <a:ea typeface="PingFang SC Medium" panose="020B0400000000000000" pitchFamily="34" charset="-122"/>
              </a:rPr>
              <a:t>立体图形绘制辅助</a:t>
            </a:r>
          </a:p>
        </p:txBody>
      </p:sp>
      <p:pic>
        <p:nvPicPr>
          <p:cNvPr id="8" name="图片 7">
            <a:extLst>
              <a:ext uri="{FF2B5EF4-FFF2-40B4-BE49-F238E27FC236}">
                <a16:creationId xmlns:a16="http://schemas.microsoft.com/office/drawing/2014/main" id="{C3E8AF0A-7862-A246-B666-46585653F01E}"/>
              </a:ext>
            </a:extLst>
          </p:cNvPr>
          <p:cNvPicPr>
            <a:picLocks noChangeAspect="1"/>
          </p:cNvPicPr>
          <p:nvPr/>
        </p:nvPicPr>
        <p:blipFill>
          <a:blip r:embed="rId2"/>
          <a:stretch>
            <a:fillRect/>
          </a:stretch>
        </p:blipFill>
        <p:spPr>
          <a:xfrm>
            <a:off x="4483099" y="874660"/>
            <a:ext cx="3225800" cy="3213100"/>
          </a:xfrm>
          <a:prstGeom prst="rect">
            <a:avLst/>
          </a:prstGeom>
        </p:spPr>
      </p:pic>
    </p:spTree>
    <p:extLst>
      <p:ext uri="{BB962C8B-B14F-4D97-AF65-F5344CB8AC3E}">
        <p14:creationId xmlns:p14="http://schemas.microsoft.com/office/powerpoint/2010/main" val="84171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44D909C3-A974-9B41-96FF-17DE9E8582CE}"/>
              </a:ext>
            </a:extLst>
          </p:cNvPr>
          <p:cNvSpPr txBox="1"/>
          <p:nvPr/>
        </p:nvSpPr>
        <p:spPr>
          <a:xfrm>
            <a:off x="1041432" y="1466165"/>
            <a:ext cx="5149304" cy="376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采用手势是为了去除多余的按钮，增加画面的沉浸性</a:t>
            </a:r>
          </a:p>
        </p:txBody>
      </p:sp>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A00A58D9-57D4-E447-96E4-BD360B3291C3}"/>
              </a:ext>
            </a:extLst>
          </p:cNvPr>
          <p:cNvSpPr txBox="1"/>
          <p:nvPr/>
        </p:nvSpPr>
        <p:spPr>
          <a:xfrm>
            <a:off x="1041432" y="2112496"/>
            <a:ext cx="5149304" cy="7466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关于手势的介绍会在第一次启动</a:t>
            </a:r>
            <a:r>
              <a:rPr lang="en-US" altLang="zh-CN" sz="1600" dirty="0"/>
              <a:t>app</a:t>
            </a:r>
            <a:r>
              <a:rPr lang="zh-CN" altLang="en-US" sz="1600" dirty="0"/>
              <a:t>时弹出</a:t>
            </a:r>
            <a:endParaRPr lang="en-US" altLang="zh-CN" sz="1600" dirty="0"/>
          </a:p>
          <a:p>
            <a:r>
              <a:rPr lang="zh-CN" altLang="en-US" sz="1600" dirty="0"/>
              <a:t>也可以随时在设置中再次查看</a:t>
            </a:r>
          </a:p>
        </p:txBody>
      </p:sp>
      <p:sp>
        <p:nvSpPr>
          <p:cNvPr id="2" name="矩形 1">
            <a:extLst>
              <a:ext uri="{FF2B5EF4-FFF2-40B4-BE49-F238E27FC236}">
                <a16:creationId xmlns:a16="http://schemas.microsoft.com/office/drawing/2014/main" id="{CA134E1C-AE88-1D4A-8F86-65EB855227B0}"/>
              </a:ext>
            </a:extLst>
          </p:cNvPr>
          <p:cNvSpPr/>
          <p:nvPr/>
        </p:nvSpPr>
        <p:spPr>
          <a:xfrm>
            <a:off x="953311" y="457675"/>
            <a:ext cx="836255"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en-US" altLang="zh-CN" spc="300" dirty="0"/>
              <a:t>Ps:</a:t>
            </a:r>
          </a:p>
        </p:txBody>
      </p:sp>
      <p:pic>
        <p:nvPicPr>
          <p:cNvPr id="13" name="图片 12">
            <a:extLst>
              <a:ext uri="{FF2B5EF4-FFF2-40B4-BE49-F238E27FC236}">
                <a16:creationId xmlns:a16="http://schemas.microsoft.com/office/drawing/2014/main" id="{6F0841C2-A8D5-DB4B-8DB7-A7BA0EECA970}"/>
              </a:ext>
            </a:extLst>
          </p:cNvPr>
          <p:cNvPicPr>
            <a:picLocks noChangeAspect="1"/>
          </p:cNvPicPr>
          <p:nvPr/>
        </p:nvPicPr>
        <p:blipFill>
          <a:blip r:embed="rId2"/>
          <a:stretch>
            <a:fillRect/>
          </a:stretch>
        </p:blipFill>
        <p:spPr>
          <a:xfrm>
            <a:off x="7890752" y="254000"/>
            <a:ext cx="3175000" cy="6350000"/>
          </a:xfrm>
          <a:prstGeom prst="rect">
            <a:avLst/>
          </a:prstGeom>
        </p:spPr>
      </p:pic>
      <p:pic>
        <p:nvPicPr>
          <p:cNvPr id="11" name="图片 10">
            <a:extLst>
              <a:ext uri="{FF2B5EF4-FFF2-40B4-BE49-F238E27FC236}">
                <a16:creationId xmlns:a16="http://schemas.microsoft.com/office/drawing/2014/main" id="{CF05DFEE-C805-4E4E-A03C-9839E3F7215A}"/>
              </a:ext>
            </a:extLst>
          </p:cNvPr>
          <p:cNvPicPr>
            <a:picLocks noChangeAspect="1"/>
          </p:cNvPicPr>
          <p:nvPr/>
        </p:nvPicPr>
        <p:blipFill>
          <a:blip r:embed="rId3"/>
          <a:stretch>
            <a:fillRect/>
          </a:stretch>
        </p:blipFill>
        <p:spPr>
          <a:xfrm>
            <a:off x="8104627" y="631139"/>
            <a:ext cx="2796677" cy="5669864"/>
          </a:xfrm>
          <a:prstGeom prst="rect">
            <a:avLst/>
          </a:prstGeom>
        </p:spPr>
      </p:pic>
      <p:sp>
        <p:nvSpPr>
          <p:cNvPr id="16" name="圆角右箭头 15">
            <a:extLst>
              <a:ext uri="{FF2B5EF4-FFF2-40B4-BE49-F238E27FC236}">
                <a16:creationId xmlns:a16="http://schemas.microsoft.com/office/drawing/2014/main" id="{82EB83E8-1A52-6847-8F32-2B034403C47B}"/>
              </a:ext>
            </a:extLst>
          </p:cNvPr>
          <p:cNvSpPr/>
          <p:nvPr/>
        </p:nvSpPr>
        <p:spPr>
          <a:xfrm>
            <a:off x="7335641" y="3141705"/>
            <a:ext cx="604538" cy="574589"/>
          </a:xfrm>
          <a:prstGeom prst="ben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圆角右箭头 19">
            <a:extLst>
              <a:ext uri="{FF2B5EF4-FFF2-40B4-BE49-F238E27FC236}">
                <a16:creationId xmlns:a16="http://schemas.microsoft.com/office/drawing/2014/main" id="{80E981C1-AE92-6148-B65F-22213B8F035B}"/>
              </a:ext>
            </a:extLst>
          </p:cNvPr>
          <p:cNvSpPr/>
          <p:nvPr/>
        </p:nvSpPr>
        <p:spPr>
          <a:xfrm rot="16200000">
            <a:off x="7277910" y="2104884"/>
            <a:ext cx="604538" cy="574589"/>
          </a:xfrm>
          <a:prstGeom prst="ben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C2CE089B-FF35-344B-A6A6-8398E25F5D27}"/>
              </a:ext>
            </a:extLst>
          </p:cNvPr>
          <p:cNvSpPr txBox="1"/>
          <p:nvPr/>
        </p:nvSpPr>
        <p:spPr>
          <a:xfrm>
            <a:off x="6930736" y="1636139"/>
            <a:ext cx="1173891" cy="369332"/>
          </a:xfrm>
          <a:prstGeom prst="rect">
            <a:avLst/>
          </a:prstGeom>
          <a:noFill/>
          <a:ln>
            <a:noFill/>
          </a:ln>
        </p:spPr>
        <p:txBody>
          <a:bodyPr wrap="square" rtlCol="0">
            <a:spAutoFit/>
          </a:bodyPr>
          <a:lstStyle/>
          <a:p>
            <a:r>
              <a:rPr kumimoji="1" lang="zh-CN" altLang="en-US" dirty="0">
                <a:solidFill>
                  <a:srgbClr val="7030A0"/>
                </a:solidFill>
              </a:rPr>
              <a:t>背景基调</a:t>
            </a:r>
          </a:p>
        </p:txBody>
      </p:sp>
      <p:sp>
        <p:nvSpPr>
          <p:cNvPr id="22" name="文本框 21">
            <a:extLst>
              <a:ext uri="{FF2B5EF4-FFF2-40B4-BE49-F238E27FC236}">
                <a16:creationId xmlns:a16="http://schemas.microsoft.com/office/drawing/2014/main" id="{5C761910-6FCA-1643-AA38-56DB991314C6}"/>
              </a:ext>
            </a:extLst>
          </p:cNvPr>
          <p:cNvSpPr txBox="1"/>
          <p:nvPr/>
        </p:nvSpPr>
        <p:spPr>
          <a:xfrm>
            <a:off x="6848512" y="3880109"/>
            <a:ext cx="1173891" cy="369332"/>
          </a:xfrm>
          <a:prstGeom prst="rect">
            <a:avLst/>
          </a:prstGeom>
          <a:noFill/>
        </p:spPr>
        <p:txBody>
          <a:bodyPr wrap="square" rtlCol="0">
            <a:spAutoFit/>
          </a:bodyPr>
          <a:lstStyle/>
          <a:p>
            <a:r>
              <a:rPr kumimoji="1" lang="zh-CN" altLang="en-US" dirty="0">
                <a:solidFill>
                  <a:schemeClr val="accent5">
                    <a:lumMod val="75000"/>
                  </a:schemeClr>
                </a:solidFill>
              </a:rPr>
              <a:t>视角反选</a:t>
            </a:r>
          </a:p>
        </p:txBody>
      </p:sp>
    </p:spTree>
    <p:extLst>
      <p:ext uri="{BB962C8B-B14F-4D97-AF65-F5344CB8AC3E}">
        <p14:creationId xmlns:p14="http://schemas.microsoft.com/office/powerpoint/2010/main" val="42517702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EA6B0D75-BD14-C243-8F27-11AC8075E5D8}"/>
              </a:ext>
            </a:extLst>
          </p:cNvPr>
          <p:cNvSpPr txBox="1"/>
          <p:nvPr/>
        </p:nvSpPr>
        <p:spPr>
          <a:xfrm>
            <a:off x="-867358" y="559079"/>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静态观察</a:t>
            </a:r>
            <a:endParaRPr sz="4000" spc="300" dirty="0"/>
          </a:p>
        </p:txBody>
      </p:sp>
      <p:pic>
        <p:nvPicPr>
          <p:cNvPr id="4" name="图片 3">
            <a:extLst>
              <a:ext uri="{FF2B5EF4-FFF2-40B4-BE49-F238E27FC236}">
                <a16:creationId xmlns:a16="http://schemas.microsoft.com/office/drawing/2014/main" id="{9DB63127-9C8D-444A-B5EF-B1460F1C5ADE}"/>
              </a:ext>
            </a:extLst>
          </p:cNvPr>
          <p:cNvPicPr>
            <a:picLocks noChangeAspect="1"/>
          </p:cNvPicPr>
          <p:nvPr/>
        </p:nvPicPr>
        <p:blipFill>
          <a:blip r:embed="rId2"/>
          <a:stretch>
            <a:fillRect/>
          </a:stretch>
        </p:blipFill>
        <p:spPr>
          <a:xfrm>
            <a:off x="7621545" y="714804"/>
            <a:ext cx="2781300" cy="5626100"/>
          </a:xfrm>
          <a:prstGeom prst="rect">
            <a:avLst/>
          </a:prstGeom>
        </p:spPr>
      </p:pic>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6754E924-65CE-394D-A0AE-6D4A3D3F3445}"/>
              </a:ext>
            </a:extLst>
          </p:cNvPr>
          <p:cNvSpPr txBox="1"/>
          <p:nvPr/>
        </p:nvSpPr>
        <p:spPr>
          <a:xfrm>
            <a:off x="1041432" y="2112496"/>
            <a:ext cx="5149304" cy="14853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在正常绘制图形时，光线容易发生变化</a:t>
            </a:r>
            <a:endParaRPr lang="en-US" altLang="zh-CN" sz="1600" dirty="0"/>
          </a:p>
          <a:p>
            <a:endParaRPr lang="en-US" altLang="zh-CN" sz="1600" dirty="0"/>
          </a:p>
          <a:p>
            <a:r>
              <a:rPr lang="zh-CN" altLang="en-US" sz="1600" dirty="0"/>
              <a:t>增加锁定按钮，可以保持画面的稳定性</a:t>
            </a:r>
            <a:endParaRPr lang="en-US" altLang="zh-CN" sz="1600" dirty="0"/>
          </a:p>
          <a:p>
            <a:endParaRPr lang="zh-CN" altLang="en-US" sz="1600" dirty="0"/>
          </a:p>
        </p:txBody>
      </p:sp>
      <p:pic>
        <p:nvPicPr>
          <p:cNvPr id="7" name="图片 6">
            <a:extLst>
              <a:ext uri="{FF2B5EF4-FFF2-40B4-BE49-F238E27FC236}">
                <a16:creationId xmlns:a16="http://schemas.microsoft.com/office/drawing/2014/main" id="{A02ED792-55CE-E34C-B24C-5F6835D209DD}"/>
              </a:ext>
            </a:extLst>
          </p:cNvPr>
          <p:cNvPicPr>
            <a:picLocks noChangeAspect="1"/>
          </p:cNvPicPr>
          <p:nvPr/>
        </p:nvPicPr>
        <p:blipFill>
          <a:blip r:embed="rId3">
            <a:alphaModFix amt="20000"/>
          </a:blip>
          <a:stretch>
            <a:fillRect/>
          </a:stretch>
        </p:blipFill>
        <p:spPr>
          <a:xfrm>
            <a:off x="0" y="0"/>
            <a:ext cx="12192000" cy="6858000"/>
          </a:xfrm>
          <a:prstGeom prst="rect">
            <a:avLst/>
          </a:prstGeom>
        </p:spPr>
      </p:pic>
      <p:cxnSp>
        <p:nvCxnSpPr>
          <p:cNvPr id="9" name="直线箭头连接符 8">
            <a:extLst>
              <a:ext uri="{FF2B5EF4-FFF2-40B4-BE49-F238E27FC236}">
                <a16:creationId xmlns:a16="http://schemas.microsoft.com/office/drawing/2014/main" id="{734C4CE5-C03A-4B45-A2B9-52B8D6C28698}"/>
              </a:ext>
            </a:extLst>
          </p:cNvPr>
          <p:cNvCxnSpPr>
            <a:cxnSpLocks/>
          </p:cNvCxnSpPr>
          <p:nvPr/>
        </p:nvCxnSpPr>
        <p:spPr>
          <a:xfrm>
            <a:off x="6697362" y="2681416"/>
            <a:ext cx="2137719" cy="0"/>
          </a:xfrm>
          <a:prstGeom prst="straightConnector1">
            <a:avLst/>
          </a:prstGeom>
          <a:ln w="412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环形箭头 10">
            <a:extLst>
              <a:ext uri="{FF2B5EF4-FFF2-40B4-BE49-F238E27FC236}">
                <a16:creationId xmlns:a16="http://schemas.microsoft.com/office/drawing/2014/main" id="{12FA5A9C-9EAC-254E-B8AE-79443E4CAEC3}"/>
              </a:ext>
            </a:extLst>
          </p:cNvPr>
          <p:cNvSpPr/>
          <p:nvPr/>
        </p:nvSpPr>
        <p:spPr>
          <a:xfrm>
            <a:off x="6096000" y="2384593"/>
            <a:ext cx="378941" cy="470065"/>
          </a:xfrm>
          <a:prstGeom prst="circular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矩形 9">
            <a:extLst>
              <a:ext uri="{FF2B5EF4-FFF2-40B4-BE49-F238E27FC236}">
                <a16:creationId xmlns:a16="http://schemas.microsoft.com/office/drawing/2014/main" id="{B161CC31-1202-5F4C-8738-F5845B416708}"/>
              </a:ext>
            </a:extLst>
          </p:cNvPr>
          <p:cNvSpPr/>
          <p:nvPr/>
        </p:nvSpPr>
        <p:spPr>
          <a:xfrm>
            <a:off x="6096000" y="2582562"/>
            <a:ext cx="378941" cy="3459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64966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8FDCAA-2817-1448-ABFC-94B7E3B0C27B}"/>
              </a:ext>
            </a:extLst>
          </p:cNvPr>
          <p:cNvSpPr/>
          <p:nvPr/>
        </p:nvSpPr>
        <p:spPr>
          <a:xfrm>
            <a:off x="459041" y="346464"/>
            <a:ext cx="5734262"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关于被观察的图形的选择</a:t>
            </a:r>
            <a:endParaRPr lang="en-US" altLang="zh-CN" spc="300" dirty="0"/>
          </a:p>
        </p:txBody>
      </p:sp>
      <p:sp>
        <p:nvSpPr>
          <p:cNvPr id="4" name="文本框 3">
            <a:extLst>
              <a:ext uri="{FF2B5EF4-FFF2-40B4-BE49-F238E27FC236}">
                <a16:creationId xmlns:a16="http://schemas.microsoft.com/office/drawing/2014/main" id="{2617CEA0-847D-504B-9AAB-88DD09AD18A1}"/>
              </a:ext>
            </a:extLst>
          </p:cNvPr>
          <p:cNvSpPr txBox="1"/>
          <p:nvPr/>
        </p:nvSpPr>
        <p:spPr>
          <a:xfrm>
            <a:off x="790833" y="1421027"/>
            <a:ext cx="4819135" cy="923330"/>
          </a:xfrm>
          <a:prstGeom prst="rect">
            <a:avLst/>
          </a:prstGeom>
          <a:noFill/>
        </p:spPr>
        <p:txBody>
          <a:bodyPr wrap="square" rtlCol="0">
            <a:spAutoFit/>
          </a:bodyPr>
          <a:lstStyle/>
          <a:p>
            <a:r>
              <a:rPr kumimoji="1" lang="zh-CN" altLang="en-US" dirty="0"/>
              <a:t>早期方案：</a:t>
            </a:r>
            <a:endParaRPr kumimoji="1" lang="en-US" altLang="zh-CN" dirty="0"/>
          </a:p>
          <a:p>
            <a:endParaRPr kumimoji="1" lang="en-US" altLang="zh-CN" dirty="0"/>
          </a:p>
          <a:p>
            <a:r>
              <a:rPr kumimoji="1" lang="zh-CN" altLang="en-US" dirty="0"/>
              <a:t>简单的几何体</a:t>
            </a:r>
            <a:r>
              <a:rPr kumimoji="1" lang="en-US" altLang="zh-CN" dirty="0"/>
              <a:t>+</a:t>
            </a:r>
            <a:r>
              <a:rPr kumimoji="1" lang="zh-CN" altLang="en-US" dirty="0"/>
              <a:t>积木模式（自由组装几何体）</a:t>
            </a:r>
          </a:p>
        </p:txBody>
      </p:sp>
      <p:pic>
        <p:nvPicPr>
          <p:cNvPr id="6" name="图片 5">
            <a:extLst>
              <a:ext uri="{FF2B5EF4-FFF2-40B4-BE49-F238E27FC236}">
                <a16:creationId xmlns:a16="http://schemas.microsoft.com/office/drawing/2014/main" id="{F2EECC2A-D517-CD47-BC94-186F57751722}"/>
              </a:ext>
            </a:extLst>
          </p:cNvPr>
          <p:cNvPicPr>
            <a:picLocks noChangeAspect="1"/>
          </p:cNvPicPr>
          <p:nvPr/>
        </p:nvPicPr>
        <p:blipFill>
          <a:blip r:embed="rId2"/>
          <a:stretch>
            <a:fillRect/>
          </a:stretch>
        </p:blipFill>
        <p:spPr>
          <a:xfrm>
            <a:off x="459041" y="2959443"/>
            <a:ext cx="5534406" cy="3429000"/>
          </a:xfrm>
          <a:prstGeom prst="rect">
            <a:avLst/>
          </a:prstGeom>
          <a:effectLst>
            <a:outerShdw blurRad="1270000" sx="101000" sy="101000" algn="ctr" rotWithShape="0">
              <a:srgbClr val="000000">
                <a:alpha val="39000"/>
              </a:srgbClr>
            </a:outerShdw>
          </a:effectLst>
        </p:spPr>
      </p:pic>
      <p:sp>
        <p:nvSpPr>
          <p:cNvPr id="7" name="文本框 6">
            <a:extLst>
              <a:ext uri="{FF2B5EF4-FFF2-40B4-BE49-F238E27FC236}">
                <a16:creationId xmlns:a16="http://schemas.microsoft.com/office/drawing/2014/main" id="{501A0891-C55D-3A4B-802C-169894484C39}"/>
              </a:ext>
            </a:extLst>
          </p:cNvPr>
          <p:cNvSpPr txBox="1"/>
          <p:nvPr/>
        </p:nvSpPr>
        <p:spPr>
          <a:xfrm>
            <a:off x="8804188" y="1421027"/>
            <a:ext cx="1569309" cy="369332"/>
          </a:xfrm>
          <a:prstGeom prst="rect">
            <a:avLst/>
          </a:prstGeom>
          <a:noFill/>
        </p:spPr>
        <p:txBody>
          <a:bodyPr wrap="square" rtlCol="0">
            <a:spAutoFit/>
          </a:bodyPr>
          <a:lstStyle/>
          <a:p>
            <a:r>
              <a:rPr kumimoji="1" lang="zh-CN" altLang="en-US" dirty="0"/>
              <a:t>现行方案：</a:t>
            </a:r>
          </a:p>
        </p:txBody>
      </p:sp>
      <p:sp>
        <p:nvSpPr>
          <p:cNvPr id="9" name="椭圆 8">
            <a:extLst>
              <a:ext uri="{FF2B5EF4-FFF2-40B4-BE49-F238E27FC236}">
                <a16:creationId xmlns:a16="http://schemas.microsoft.com/office/drawing/2014/main" id="{94C64309-E8EE-E042-ABE6-77F84B2A4998}"/>
              </a:ext>
            </a:extLst>
          </p:cNvPr>
          <p:cNvSpPr/>
          <p:nvPr/>
        </p:nvSpPr>
        <p:spPr>
          <a:xfrm>
            <a:off x="8707286" y="2414717"/>
            <a:ext cx="1495167" cy="1548021"/>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AFF233A5-0845-E847-A2BB-AE3DF5F910A1}"/>
              </a:ext>
            </a:extLst>
          </p:cNvPr>
          <p:cNvSpPr/>
          <p:nvPr/>
        </p:nvSpPr>
        <p:spPr>
          <a:xfrm>
            <a:off x="7566454" y="4318345"/>
            <a:ext cx="1495167" cy="1548021"/>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F563D56B-AE9F-504C-91B5-9A5DC1C00068}"/>
              </a:ext>
            </a:extLst>
          </p:cNvPr>
          <p:cNvSpPr/>
          <p:nvPr/>
        </p:nvSpPr>
        <p:spPr>
          <a:xfrm>
            <a:off x="9887044" y="4318345"/>
            <a:ext cx="1495167" cy="1548021"/>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9C63913-FC4D-6844-95D0-3702B3259A4B}"/>
              </a:ext>
            </a:extLst>
          </p:cNvPr>
          <p:cNvSpPr txBox="1"/>
          <p:nvPr/>
        </p:nvSpPr>
        <p:spPr>
          <a:xfrm>
            <a:off x="8901085" y="3004061"/>
            <a:ext cx="1206423" cy="369332"/>
          </a:xfrm>
          <a:prstGeom prst="rect">
            <a:avLst/>
          </a:prstGeom>
          <a:noFill/>
        </p:spPr>
        <p:txBody>
          <a:bodyPr wrap="square" rtlCol="0">
            <a:spAutoFit/>
          </a:bodyPr>
          <a:lstStyle/>
          <a:p>
            <a:r>
              <a:rPr kumimoji="1" lang="zh-CN" altLang="en-US" dirty="0"/>
              <a:t>基础图形</a:t>
            </a:r>
          </a:p>
        </p:txBody>
      </p:sp>
      <p:sp>
        <p:nvSpPr>
          <p:cNvPr id="15" name="文本框 14">
            <a:extLst>
              <a:ext uri="{FF2B5EF4-FFF2-40B4-BE49-F238E27FC236}">
                <a16:creationId xmlns:a16="http://schemas.microsoft.com/office/drawing/2014/main" id="{1210C978-316E-5045-8222-153DD368189B}"/>
              </a:ext>
            </a:extLst>
          </p:cNvPr>
          <p:cNvSpPr txBox="1"/>
          <p:nvPr/>
        </p:nvSpPr>
        <p:spPr>
          <a:xfrm>
            <a:off x="7970108" y="4942703"/>
            <a:ext cx="834080" cy="369332"/>
          </a:xfrm>
          <a:prstGeom prst="rect">
            <a:avLst/>
          </a:prstGeom>
          <a:noFill/>
        </p:spPr>
        <p:txBody>
          <a:bodyPr wrap="square" rtlCol="0">
            <a:spAutoFit/>
          </a:bodyPr>
          <a:lstStyle/>
          <a:p>
            <a:r>
              <a:rPr kumimoji="1" lang="zh-CN" altLang="en-US" dirty="0"/>
              <a:t>场景</a:t>
            </a:r>
          </a:p>
        </p:txBody>
      </p:sp>
      <p:sp>
        <p:nvSpPr>
          <p:cNvPr id="17" name="文本框 16">
            <a:extLst>
              <a:ext uri="{FF2B5EF4-FFF2-40B4-BE49-F238E27FC236}">
                <a16:creationId xmlns:a16="http://schemas.microsoft.com/office/drawing/2014/main" id="{6AFED815-AD01-064F-9F87-977DA76307B6}"/>
              </a:ext>
            </a:extLst>
          </p:cNvPr>
          <p:cNvSpPr txBox="1"/>
          <p:nvPr/>
        </p:nvSpPr>
        <p:spPr>
          <a:xfrm>
            <a:off x="10080843" y="4942703"/>
            <a:ext cx="1167714" cy="369332"/>
          </a:xfrm>
          <a:prstGeom prst="rect">
            <a:avLst/>
          </a:prstGeom>
          <a:noFill/>
        </p:spPr>
        <p:txBody>
          <a:bodyPr wrap="square" rtlCol="0">
            <a:spAutoFit/>
          </a:bodyPr>
          <a:lstStyle/>
          <a:p>
            <a:r>
              <a:rPr kumimoji="1" lang="zh-CN" altLang="en-US" dirty="0"/>
              <a:t>组合图形</a:t>
            </a:r>
          </a:p>
        </p:txBody>
      </p:sp>
      <p:sp>
        <p:nvSpPr>
          <p:cNvPr id="18" name="文本框 17">
            <a:extLst>
              <a:ext uri="{FF2B5EF4-FFF2-40B4-BE49-F238E27FC236}">
                <a16:creationId xmlns:a16="http://schemas.microsoft.com/office/drawing/2014/main" id="{F410F8F9-7590-AE40-B161-3DB06264C1EC}"/>
              </a:ext>
            </a:extLst>
          </p:cNvPr>
          <p:cNvSpPr txBox="1"/>
          <p:nvPr/>
        </p:nvSpPr>
        <p:spPr>
          <a:xfrm>
            <a:off x="9061621" y="4150723"/>
            <a:ext cx="1276655" cy="523220"/>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预置</a:t>
            </a:r>
          </a:p>
        </p:txBody>
      </p:sp>
      <p:cxnSp>
        <p:nvCxnSpPr>
          <p:cNvPr id="20" name="直线箭头连接符 19">
            <a:extLst>
              <a:ext uri="{FF2B5EF4-FFF2-40B4-BE49-F238E27FC236}">
                <a16:creationId xmlns:a16="http://schemas.microsoft.com/office/drawing/2014/main" id="{215FC7EF-8396-7540-B8DD-FABA092282FD}"/>
              </a:ext>
            </a:extLst>
          </p:cNvPr>
          <p:cNvCxnSpPr/>
          <p:nvPr/>
        </p:nvCxnSpPr>
        <p:spPr>
          <a:xfrm>
            <a:off x="6096000" y="902043"/>
            <a:ext cx="650789" cy="27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DB70DF9-67E2-1949-A923-01554AA677C8}"/>
              </a:ext>
            </a:extLst>
          </p:cNvPr>
          <p:cNvCxnSpPr>
            <a:cxnSpLocks/>
          </p:cNvCxnSpPr>
          <p:nvPr/>
        </p:nvCxnSpPr>
        <p:spPr>
          <a:xfrm flipV="1">
            <a:off x="6082091" y="346464"/>
            <a:ext cx="664698" cy="288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1FBA022-CF15-014C-9370-42FC9BDC9658}"/>
              </a:ext>
            </a:extLst>
          </p:cNvPr>
          <p:cNvSpPr txBox="1"/>
          <p:nvPr/>
        </p:nvSpPr>
        <p:spPr>
          <a:xfrm>
            <a:off x="6907427" y="156722"/>
            <a:ext cx="926757" cy="379483"/>
          </a:xfrm>
          <a:prstGeom prst="rect">
            <a:avLst/>
          </a:prstGeom>
          <a:noFill/>
        </p:spPr>
        <p:txBody>
          <a:bodyPr wrap="square" rtlCol="0">
            <a:spAutoFit/>
          </a:bodyPr>
          <a:lstStyle/>
          <a:p>
            <a:r>
              <a:rPr kumimoji="1" lang="zh-CN" altLang="en-US" dirty="0"/>
              <a:t>位置</a:t>
            </a:r>
          </a:p>
        </p:txBody>
      </p:sp>
      <p:sp>
        <p:nvSpPr>
          <p:cNvPr id="25" name="文本框 24">
            <a:extLst>
              <a:ext uri="{FF2B5EF4-FFF2-40B4-BE49-F238E27FC236}">
                <a16:creationId xmlns:a16="http://schemas.microsoft.com/office/drawing/2014/main" id="{3262A05E-BA29-1B4C-97F2-66DB51C6487C}"/>
              </a:ext>
            </a:extLst>
          </p:cNvPr>
          <p:cNvSpPr txBox="1"/>
          <p:nvPr/>
        </p:nvSpPr>
        <p:spPr>
          <a:xfrm>
            <a:off x="6907427" y="992795"/>
            <a:ext cx="827903" cy="369332"/>
          </a:xfrm>
          <a:prstGeom prst="rect">
            <a:avLst/>
          </a:prstGeom>
          <a:noFill/>
        </p:spPr>
        <p:txBody>
          <a:bodyPr wrap="square" rtlCol="0">
            <a:spAutoFit/>
          </a:bodyPr>
          <a:lstStyle/>
          <a:p>
            <a:r>
              <a:rPr kumimoji="1" lang="zh-CN" altLang="en-US" dirty="0"/>
              <a:t>图形</a:t>
            </a:r>
          </a:p>
        </p:txBody>
      </p:sp>
    </p:spTree>
    <p:extLst>
      <p:ext uri="{BB962C8B-B14F-4D97-AF65-F5344CB8AC3E}">
        <p14:creationId xmlns:p14="http://schemas.microsoft.com/office/powerpoint/2010/main" val="9303496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SPONSIVE LAYOUT">
            <a:extLst>
              <a:ext uri="{FF2B5EF4-FFF2-40B4-BE49-F238E27FC236}">
                <a16:creationId xmlns:a16="http://schemas.microsoft.com/office/drawing/2014/main" id="{D5F5D6B3-1763-AE47-92A1-A1303B5F1E2E}"/>
              </a:ext>
            </a:extLst>
          </p:cNvPr>
          <p:cNvSpPr txBox="1"/>
          <p:nvPr/>
        </p:nvSpPr>
        <p:spPr>
          <a:xfrm>
            <a:off x="-129633" y="703357"/>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比较：</a:t>
            </a:r>
            <a:endParaRPr sz="4000" spc="300" dirty="0"/>
          </a:p>
        </p:txBody>
      </p:sp>
      <p:sp>
        <p:nvSpPr>
          <p:cNvPr id="8" name="文本框 7">
            <a:extLst>
              <a:ext uri="{FF2B5EF4-FFF2-40B4-BE49-F238E27FC236}">
                <a16:creationId xmlns:a16="http://schemas.microsoft.com/office/drawing/2014/main" id="{58B8B420-242D-724E-B61D-BDAA191ED2F8}"/>
              </a:ext>
            </a:extLst>
          </p:cNvPr>
          <p:cNvSpPr txBox="1"/>
          <p:nvPr/>
        </p:nvSpPr>
        <p:spPr>
          <a:xfrm>
            <a:off x="2880396" y="1726151"/>
            <a:ext cx="8288642" cy="1600438"/>
          </a:xfrm>
          <a:prstGeom prst="rect">
            <a:avLst/>
          </a:prstGeom>
          <a:noFill/>
        </p:spPr>
        <p:txBody>
          <a:bodyPr wrap="square" rtlCol="0">
            <a:spAutoFit/>
          </a:bodyPr>
          <a:lstStyle/>
          <a:p>
            <a:pPr lvl="0"/>
            <a:r>
              <a:rPr lang="zh-CN" altLang="en-US" sz="1400" dirty="0">
                <a:latin typeface="PingFang SC" panose="020B0400000000000000" pitchFamily="34" charset="-122"/>
                <a:ea typeface="PingFang SC" panose="020B0400000000000000" pitchFamily="34" charset="-122"/>
              </a:rPr>
              <a:t>积木拼装难度大，需要的时间长，这款</a:t>
            </a:r>
            <a:r>
              <a:rPr lang="en-US" altLang="zh-CN" sz="1400" dirty="0">
                <a:latin typeface="PingFang SC" panose="020B0400000000000000" pitchFamily="34" charset="-122"/>
                <a:ea typeface="PingFang SC" panose="020B0400000000000000" pitchFamily="34" charset="-122"/>
              </a:rPr>
              <a:t>app</a:t>
            </a:r>
            <a:r>
              <a:rPr lang="zh-CN" altLang="en-US" sz="1400" dirty="0">
                <a:latin typeface="PingFang SC" panose="020B0400000000000000" pitchFamily="34" charset="-122"/>
                <a:ea typeface="PingFang SC" panose="020B0400000000000000" pitchFamily="34" charset="-122"/>
              </a:rPr>
              <a:t>的主要目的是为了观察而不是拼装</a:t>
            </a:r>
            <a:endParaRPr lang="zh-CN" altLang="zh-CN" sz="1400" dirty="0">
              <a:latin typeface="PingFang SC" panose="020B0400000000000000" pitchFamily="34" charset="-122"/>
              <a:ea typeface="PingFang SC" panose="020B0400000000000000" pitchFamily="34" charset="-122"/>
            </a:endParaRPr>
          </a:p>
          <a:p>
            <a:pPr lvl="1"/>
            <a:endParaRPr lang="en-US" altLang="zh-CN" sz="1400" dirty="0">
              <a:latin typeface="PingFang SC" panose="020B0400000000000000" pitchFamily="34" charset="-122"/>
              <a:ea typeface="PingFang SC" panose="020B0400000000000000" pitchFamily="34" charset="-122"/>
            </a:endParaRPr>
          </a:p>
          <a:p>
            <a:endParaRPr lang="zh-CN" altLang="zh-CN" sz="1400" dirty="0">
              <a:latin typeface="PingFang SC" panose="020B0400000000000000" pitchFamily="34" charset="-122"/>
              <a:ea typeface="PingFang SC" panose="020B0400000000000000" pitchFamily="34" charset="-122"/>
            </a:endParaRPr>
          </a:p>
          <a:p>
            <a:pPr lvl="0"/>
            <a:r>
              <a:rPr lang="zh-CN" altLang="en-US" sz="1400" dirty="0">
                <a:latin typeface="PingFang SC" panose="020B0400000000000000" pitchFamily="34" charset="-122"/>
                <a:ea typeface="PingFang SC" panose="020B0400000000000000" pitchFamily="34" charset="-122"/>
              </a:rPr>
              <a:t>积木技术实现难度大，运行时加载速度慢</a:t>
            </a:r>
            <a:endParaRPr lang="en-US" altLang="zh-CN" sz="1400" dirty="0">
              <a:latin typeface="PingFang SC" panose="020B0400000000000000" pitchFamily="34" charset="-122"/>
              <a:ea typeface="PingFang SC" panose="020B0400000000000000" pitchFamily="34" charset="-122"/>
            </a:endParaRPr>
          </a:p>
          <a:p>
            <a:pPr lvl="0"/>
            <a:endParaRPr lang="en-US" altLang="zh-CN" sz="1400" dirty="0">
              <a:latin typeface="PingFang SC" panose="020B0400000000000000" pitchFamily="34" charset="-122"/>
              <a:ea typeface="PingFang SC" panose="020B0400000000000000" pitchFamily="34" charset="-122"/>
            </a:endParaRPr>
          </a:p>
          <a:p>
            <a:pPr lvl="0"/>
            <a:endParaRPr lang="en-US" altLang="zh-CN" sz="1400" dirty="0">
              <a:latin typeface="PingFang SC" panose="020B0400000000000000" pitchFamily="34" charset="-122"/>
              <a:ea typeface="PingFang SC" panose="020B0400000000000000" pitchFamily="34" charset="-122"/>
            </a:endParaRPr>
          </a:p>
          <a:p>
            <a:pPr lvl="0"/>
            <a:r>
              <a:rPr lang="zh-CN" altLang="en-US" sz="1400" dirty="0">
                <a:latin typeface="PingFang SC" panose="020B0400000000000000" pitchFamily="34" charset="-122"/>
                <a:ea typeface="PingFang SC" panose="020B0400000000000000" pitchFamily="34" charset="-122"/>
              </a:rPr>
              <a:t>预置的图形更具有教学意义</a:t>
            </a:r>
            <a:endParaRPr lang="en-US" altLang="zh-CN" sz="1400" dirty="0">
              <a:latin typeface="PingFang SC" panose="020B0400000000000000" pitchFamily="34" charset="-122"/>
              <a:ea typeface="PingFang SC" panose="020B0400000000000000" pitchFamily="34" charset="-122"/>
            </a:endParaRPr>
          </a:p>
        </p:txBody>
      </p:sp>
      <p:sp>
        <p:nvSpPr>
          <p:cNvPr id="9" name="椭圆 8">
            <a:extLst>
              <a:ext uri="{FF2B5EF4-FFF2-40B4-BE49-F238E27FC236}">
                <a16:creationId xmlns:a16="http://schemas.microsoft.com/office/drawing/2014/main" id="{BA8A3AC7-C3E8-D944-8B16-0B7E8081B5BD}"/>
              </a:ext>
            </a:extLst>
          </p:cNvPr>
          <p:cNvSpPr/>
          <p:nvPr/>
        </p:nvSpPr>
        <p:spPr>
          <a:xfrm>
            <a:off x="2700083" y="1779372"/>
            <a:ext cx="194140" cy="1945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8CCC9756-90F1-554F-95D1-6B79BD325B2C}"/>
              </a:ext>
            </a:extLst>
          </p:cNvPr>
          <p:cNvSpPr/>
          <p:nvPr/>
        </p:nvSpPr>
        <p:spPr>
          <a:xfrm>
            <a:off x="2698853" y="3070253"/>
            <a:ext cx="194140" cy="19455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E6CEF028-66CA-F442-8DC3-44A4A4311465}"/>
              </a:ext>
            </a:extLst>
          </p:cNvPr>
          <p:cNvSpPr/>
          <p:nvPr/>
        </p:nvSpPr>
        <p:spPr>
          <a:xfrm>
            <a:off x="2696827" y="2422813"/>
            <a:ext cx="194140" cy="194553"/>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FA407804-714C-0A45-BF0B-74A8453F4991}"/>
              </a:ext>
            </a:extLst>
          </p:cNvPr>
          <p:cNvSpPr/>
          <p:nvPr/>
        </p:nvSpPr>
        <p:spPr>
          <a:xfrm>
            <a:off x="545861" y="3070253"/>
            <a:ext cx="1495167" cy="1548021"/>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FAA9135F-25C7-9B43-A53F-DA748FB8B76C}"/>
              </a:ext>
            </a:extLst>
          </p:cNvPr>
          <p:cNvSpPr txBox="1"/>
          <p:nvPr/>
        </p:nvSpPr>
        <p:spPr>
          <a:xfrm>
            <a:off x="687964" y="3659597"/>
            <a:ext cx="1285102" cy="369332"/>
          </a:xfrm>
          <a:prstGeom prst="rect">
            <a:avLst/>
          </a:prstGeom>
          <a:noFill/>
        </p:spPr>
        <p:txBody>
          <a:bodyPr wrap="square" rtlCol="0">
            <a:spAutoFit/>
          </a:bodyPr>
          <a:lstStyle/>
          <a:p>
            <a:r>
              <a:rPr kumimoji="1" lang="zh-CN" altLang="en-US" dirty="0"/>
              <a:t>场景举例：</a:t>
            </a:r>
          </a:p>
        </p:txBody>
      </p:sp>
      <p:pic>
        <p:nvPicPr>
          <p:cNvPr id="6" name="图片 5">
            <a:extLst>
              <a:ext uri="{FF2B5EF4-FFF2-40B4-BE49-F238E27FC236}">
                <a16:creationId xmlns:a16="http://schemas.microsoft.com/office/drawing/2014/main" id="{A2B982FB-C0F2-9E42-B6F4-711A82AE15D5}"/>
              </a:ext>
            </a:extLst>
          </p:cNvPr>
          <p:cNvPicPr>
            <a:picLocks noChangeAspect="1"/>
          </p:cNvPicPr>
          <p:nvPr/>
        </p:nvPicPr>
        <p:blipFill>
          <a:blip r:embed="rId2"/>
          <a:stretch>
            <a:fillRect/>
          </a:stretch>
        </p:blipFill>
        <p:spPr>
          <a:xfrm>
            <a:off x="9017000" y="254000"/>
            <a:ext cx="3175000" cy="6350000"/>
          </a:xfrm>
          <a:prstGeom prst="rect">
            <a:avLst/>
          </a:prstGeom>
        </p:spPr>
      </p:pic>
      <p:pic>
        <p:nvPicPr>
          <p:cNvPr id="14" name="图片 13">
            <a:extLst>
              <a:ext uri="{FF2B5EF4-FFF2-40B4-BE49-F238E27FC236}">
                <a16:creationId xmlns:a16="http://schemas.microsoft.com/office/drawing/2014/main" id="{23E4CC5F-659F-1044-9EFC-50F5706675B8}"/>
              </a:ext>
            </a:extLst>
          </p:cNvPr>
          <p:cNvPicPr>
            <a:picLocks noChangeAspect="1"/>
          </p:cNvPicPr>
          <p:nvPr/>
        </p:nvPicPr>
        <p:blipFill>
          <a:blip r:embed="rId3"/>
          <a:stretch>
            <a:fillRect/>
          </a:stretch>
        </p:blipFill>
        <p:spPr>
          <a:xfrm>
            <a:off x="2684470" y="1773648"/>
            <a:ext cx="9009140" cy="4323273"/>
          </a:xfrm>
          <a:prstGeom prst="rect">
            <a:avLst/>
          </a:prstGeom>
          <a:effectLst>
            <a:outerShdw blurRad="1270000" dist="50800" dir="5400000" sx="97000" sy="97000" algn="ctr" rotWithShape="0">
              <a:srgbClr val="000000">
                <a:alpha val="42000"/>
              </a:srgbClr>
            </a:outerShdw>
          </a:effectLst>
        </p:spPr>
      </p:pic>
    </p:spTree>
    <p:extLst>
      <p:ext uri="{BB962C8B-B14F-4D97-AF65-F5344CB8AC3E}">
        <p14:creationId xmlns:p14="http://schemas.microsoft.com/office/powerpoint/2010/main" val="4925671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0A5100-13A6-824A-968F-86B60A41F978}"/>
              </a:ext>
            </a:extLst>
          </p:cNvPr>
          <p:cNvSpPr/>
          <p:nvPr/>
        </p:nvSpPr>
        <p:spPr>
          <a:xfrm>
            <a:off x="459041" y="346464"/>
            <a:ext cx="1685077"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透视：</a:t>
            </a:r>
            <a:endParaRPr lang="en-US" altLang="zh-CN" spc="300" dirty="0"/>
          </a:p>
        </p:txBody>
      </p:sp>
      <p:pic>
        <p:nvPicPr>
          <p:cNvPr id="5" name="图片 4">
            <a:extLst>
              <a:ext uri="{FF2B5EF4-FFF2-40B4-BE49-F238E27FC236}">
                <a16:creationId xmlns:a16="http://schemas.microsoft.com/office/drawing/2014/main" id="{C336095B-5917-2E4F-A1DB-DC3C7EB10529}"/>
              </a:ext>
            </a:extLst>
          </p:cNvPr>
          <p:cNvPicPr>
            <a:picLocks noChangeAspect="1"/>
          </p:cNvPicPr>
          <p:nvPr/>
        </p:nvPicPr>
        <p:blipFill>
          <a:blip r:embed="rId2"/>
          <a:stretch>
            <a:fillRect/>
          </a:stretch>
        </p:blipFill>
        <p:spPr>
          <a:xfrm>
            <a:off x="5614001" y="992795"/>
            <a:ext cx="3888345" cy="4817754"/>
          </a:xfrm>
          <a:prstGeom prst="rect">
            <a:avLst/>
          </a:prstGeom>
        </p:spPr>
      </p:pic>
      <p:sp>
        <p:nvSpPr>
          <p:cNvPr id="6" name="文本框 5">
            <a:extLst>
              <a:ext uri="{FF2B5EF4-FFF2-40B4-BE49-F238E27FC236}">
                <a16:creationId xmlns:a16="http://schemas.microsoft.com/office/drawing/2014/main" id="{1AF95C83-88CB-8D46-A788-5046B53D455B}"/>
              </a:ext>
            </a:extLst>
          </p:cNvPr>
          <p:cNvSpPr txBox="1"/>
          <p:nvPr/>
        </p:nvSpPr>
        <p:spPr>
          <a:xfrm>
            <a:off x="1437504" y="1432538"/>
            <a:ext cx="1952368" cy="369332"/>
          </a:xfrm>
          <a:prstGeom prst="rect">
            <a:avLst/>
          </a:prstGeom>
          <a:noFill/>
        </p:spPr>
        <p:txBody>
          <a:bodyPr wrap="square" rtlCol="0">
            <a:spAutoFit/>
          </a:bodyPr>
          <a:lstStyle/>
          <a:p>
            <a:r>
              <a:rPr kumimoji="1" lang="en-US" altLang="zh-CN" dirty="0"/>
              <a:t>1.</a:t>
            </a:r>
            <a:r>
              <a:rPr kumimoji="1" lang="zh-CN" altLang="en-US" dirty="0"/>
              <a:t>增加辅助线</a:t>
            </a:r>
          </a:p>
        </p:txBody>
      </p:sp>
      <p:sp>
        <p:nvSpPr>
          <p:cNvPr id="7" name="文本框 6">
            <a:extLst>
              <a:ext uri="{FF2B5EF4-FFF2-40B4-BE49-F238E27FC236}">
                <a16:creationId xmlns:a16="http://schemas.microsoft.com/office/drawing/2014/main" id="{BC14EA21-2C56-414B-95E4-B5E5AD0DA924}"/>
              </a:ext>
            </a:extLst>
          </p:cNvPr>
          <p:cNvSpPr txBox="1"/>
          <p:nvPr/>
        </p:nvSpPr>
        <p:spPr>
          <a:xfrm>
            <a:off x="1437504" y="1979657"/>
            <a:ext cx="2767914" cy="646331"/>
          </a:xfrm>
          <a:prstGeom prst="rect">
            <a:avLst/>
          </a:prstGeom>
          <a:noFill/>
        </p:spPr>
        <p:txBody>
          <a:bodyPr wrap="square" rtlCol="0">
            <a:spAutoFit/>
          </a:bodyPr>
          <a:lstStyle/>
          <a:p>
            <a:r>
              <a:rPr kumimoji="1" lang="en-US" altLang="zh-CN" dirty="0"/>
              <a:t>2.</a:t>
            </a:r>
            <a:r>
              <a:rPr kumimoji="1" lang="zh-CN" altLang="en-US" dirty="0"/>
              <a:t>加强透视（教学性的需要比现实中的夸张一些）</a:t>
            </a:r>
          </a:p>
        </p:txBody>
      </p:sp>
    </p:spTree>
    <p:extLst>
      <p:ext uri="{BB962C8B-B14F-4D97-AF65-F5344CB8AC3E}">
        <p14:creationId xmlns:p14="http://schemas.microsoft.com/office/powerpoint/2010/main" val="31732051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704939-F6C4-004F-80CC-D7AC97B6CC50}"/>
              </a:ext>
            </a:extLst>
          </p:cNvPr>
          <p:cNvSpPr/>
          <p:nvPr/>
        </p:nvSpPr>
        <p:spPr>
          <a:xfrm>
            <a:off x="459041" y="346464"/>
            <a:ext cx="1685077"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光源：</a:t>
            </a:r>
            <a:endParaRPr lang="en-US" altLang="zh-CN" spc="300" dirty="0"/>
          </a:p>
        </p:txBody>
      </p:sp>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81FE74FC-9D40-EA4A-887F-331460B6477C}"/>
              </a:ext>
            </a:extLst>
          </p:cNvPr>
          <p:cNvSpPr txBox="1"/>
          <p:nvPr/>
        </p:nvSpPr>
        <p:spPr>
          <a:xfrm>
            <a:off x="2144118" y="1645076"/>
            <a:ext cx="2258307" cy="4671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dirty="0">
                <a:latin typeface="PingFang SC" panose="020B0400000000000000" pitchFamily="34" charset="-122"/>
                <a:ea typeface="PingFang SC" panose="020B0400000000000000" pitchFamily="34" charset="-122"/>
              </a:rPr>
              <a:t>光源亮度：</a:t>
            </a:r>
            <a:r>
              <a:rPr lang="en-US" altLang="zh-CN" dirty="0">
                <a:latin typeface="PingFang SC" panose="020B0400000000000000" pitchFamily="34" charset="-122"/>
                <a:ea typeface="PingFang SC" panose="020B0400000000000000" pitchFamily="34" charset="-122"/>
              </a:rPr>
              <a:t>+</a:t>
            </a:r>
            <a:r>
              <a:rPr lang="en-US" altLang="zh-CN" dirty="0" err="1">
                <a:latin typeface="PingFang SC" panose="020B0400000000000000" pitchFamily="34" charset="-122"/>
                <a:ea typeface="PingFang SC" panose="020B0400000000000000" pitchFamily="34" charset="-122"/>
              </a:rPr>
              <a:t>ed</a:t>
            </a:r>
            <a:endParaRPr lang="en-US" altLang="zh-CN" dirty="0">
              <a:latin typeface="PingFang SC" panose="020B0400000000000000" pitchFamily="34" charset="-122"/>
              <a:ea typeface="PingFang SC" panose="020B0400000000000000" pitchFamily="34" charset="-122"/>
            </a:endParaRPr>
          </a:p>
        </p:txBody>
      </p:sp>
      <p:pic>
        <p:nvPicPr>
          <p:cNvPr id="5" name="图片 4">
            <a:extLst>
              <a:ext uri="{FF2B5EF4-FFF2-40B4-BE49-F238E27FC236}">
                <a16:creationId xmlns:a16="http://schemas.microsoft.com/office/drawing/2014/main" id="{959BB722-845D-F242-B2FE-40A0C014C2A2}"/>
              </a:ext>
            </a:extLst>
          </p:cNvPr>
          <p:cNvPicPr>
            <a:picLocks noChangeAspect="1"/>
          </p:cNvPicPr>
          <p:nvPr/>
        </p:nvPicPr>
        <p:blipFill>
          <a:blip r:embed="rId2"/>
          <a:stretch>
            <a:fillRect/>
          </a:stretch>
        </p:blipFill>
        <p:spPr>
          <a:xfrm>
            <a:off x="4508500" y="254000"/>
            <a:ext cx="3175000" cy="6350000"/>
          </a:xfrm>
          <a:prstGeom prst="rect">
            <a:avLst/>
          </a:prstGeom>
        </p:spPr>
      </p:pic>
      <p:sp>
        <p:nvSpPr>
          <p:cNvPr id="6"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35A5290-41BF-724D-B7C7-3D09BCFAAC33}"/>
              </a:ext>
            </a:extLst>
          </p:cNvPr>
          <p:cNvSpPr txBox="1"/>
          <p:nvPr/>
        </p:nvSpPr>
        <p:spPr>
          <a:xfrm>
            <a:off x="2144118" y="2305821"/>
            <a:ext cx="2258307" cy="4587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dirty="0"/>
              <a:t>光源位置：讨论</a:t>
            </a:r>
            <a:r>
              <a:rPr lang="en-US" altLang="zh-CN" dirty="0" err="1"/>
              <a:t>ing</a:t>
            </a:r>
            <a:endParaRPr lang="en-US" altLang="zh-CN" dirty="0"/>
          </a:p>
        </p:txBody>
      </p:sp>
    </p:spTree>
    <p:extLst>
      <p:ext uri="{BB962C8B-B14F-4D97-AF65-F5344CB8AC3E}">
        <p14:creationId xmlns:p14="http://schemas.microsoft.com/office/powerpoint/2010/main" val="5258260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2BD487-6B1E-B545-A013-AAAE19F3287C}"/>
              </a:ext>
            </a:extLst>
          </p:cNvPr>
          <p:cNvSpPr/>
          <p:nvPr/>
        </p:nvSpPr>
        <p:spPr>
          <a:xfrm>
            <a:off x="459041" y="346464"/>
            <a:ext cx="1745991"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solidFill>
                  <a:schemeClr val="bg1">
                    <a:lumMod val="95000"/>
                  </a:schemeClr>
                </a:solidFill>
              </a:rPr>
              <a:t>阴影：</a:t>
            </a:r>
            <a:endParaRPr lang="en-US" altLang="zh-CN" spc="300" dirty="0">
              <a:solidFill>
                <a:schemeClr val="bg1">
                  <a:lumMod val="95000"/>
                </a:schemeClr>
              </a:solidFill>
            </a:endParaRPr>
          </a:p>
        </p:txBody>
      </p:sp>
      <p:sp>
        <p:nvSpPr>
          <p:cNvPr id="4" name="文本框 3">
            <a:extLst>
              <a:ext uri="{FF2B5EF4-FFF2-40B4-BE49-F238E27FC236}">
                <a16:creationId xmlns:a16="http://schemas.microsoft.com/office/drawing/2014/main" id="{E3A3B11A-9C7B-7546-A46C-21CD9E75F672}"/>
              </a:ext>
            </a:extLst>
          </p:cNvPr>
          <p:cNvSpPr txBox="1"/>
          <p:nvPr/>
        </p:nvSpPr>
        <p:spPr>
          <a:xfrm>
            <a:off x="1581665" y="1383957"/>
            <a:ext cx="5165124" cy="646331"/>
          </a:xfrm>
          <a:prstGeom prst="rect">
            <a:avLst/>
          </a:prstGeom>
          <a:noFill/>
        </p:spPr>
        <p:txBody>
          <a:bodyPr wrap="square" rtlCol="0">
            <a:spAutoFit/>
          </a:bodyPr>
          <a:lstStyle/>
          <a:p>
            <a:r>
              <a:rPr kumimoji="1" lang="zh-CN" altLang="en-US" dirty="0">
                <a:solidFill>
                  <a:schemeClr val="bg1">
                    <a:lumMod val="95000"/>
                  </a:schemeClr>
                </a:solidFill>
              </a:rPr>
              <a:t>存在的缺点：无法实现漫反射等细节</a:t>
            </a:r>
            <a:br>
              <a:rPr kumimoji="1" lang="en-US" altLang="zh-CN" dirty="0">
                <a:solidFill>
                  <a:schemeClr val="bg1">
                    <a:lumMod val="95000"/>
                  </a:schemeClr>
                </a:solidFill>
              </a:rPr>
            </a:br>
            <a:r>
              <a:rPr kumimoji="1" lang="en-US" altLang="zh-CN" dirty="0">
                <a:solidFill>
                  <a:schemeClr val="bg1">
                    <a:lumMod val="95000"/>
                  </a:schemeClr>
                </a:solidFill>
              </a:rPr>
              <a:t>	</a:t>
            </a:r>
            <a:endParaRPr kumimoji="1" lang="zh-CN" altLang="en-US" dirty="0">
              <a:solidFill>
                <a:schemeClr val="bg1">
                  <a:lumMod val="95000"/>
                </a:schemeClr>
              </a:solidFill>
            </a:endParaRPr>
          </a:p>
        </p:txBody>
      </p:sp>
    </p:spTree>
    <p:extLst>
      <p:ext uri="{BB962C8B-B14F-4D97-AF65-F5344CB8AC3E}">
        <p14:creationId xmlns:p14="http://schemas.microsoft.com/office/powerpoint/2010/main" val="41549107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E8372-6F30-5840-A9A9-72A01FB9A4AC}"/>
              </a:ext>
            </a:extLst>
          </p:cNvPr>
          <p:cNvPicPr>
            <a:picLocks noChangeAspect="1"/>
          </p:cNvPicPr>
          <p:nvPr/>
        </p:nvPicPr>
        <p:blipFill>
          <a:blip r:embed="rId2"/>
          <a:stretch>
            <a:fillRect/>
          </a:stretch>
        </p:blipFill>
        <p:spPr>
          <a:xfrm>
            <a:off x="2712887" y="717460"/>
            <a:ext cx="7128885" cy="5423080"/>
          </a:xfrm>
          <a:prstGeom prst="rect">
            <a:avLst/>
          </a:prstGeom>
          <a:effectLst>
            <a:outerShdw blurRad="1079500" dist="50800" dir="7380000" algn="ctr" rotWithShape="0">
              <a:srgbClr val="000000">
                <a:alpha val="39000"/>
              </a:srgbClr>
            </a:outerShdw>
          </a:effectLst>
        </p:spPr>
      </p:pic>
    </p:spTree>
    <p:extLst>
      <p:ext uri="{BB962C8B-B14F-4D97-AF65-F5344CB8AC3E}">
        <p14:creationId xmlns:p14="http://schemas.microsoft.com/office/powerpoint/2010/main" val="297939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189994" y="3016515"/>
            <a:ext cx="581201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导出高层逻模型</a:t>
            </a:r>
          </a:p>
        </p:txBody>
      </p:sp>
      <p:sp>
        <p:nvSpPr>
          <p:cNvPr id="70" name="CHAPTER 01"/>
          <p:cNvSpPr txBox="1"/>
          <p:nvPr/>
        </p:nvSpPr>
        <p:spPr>
          <a:xfrm>
            <a:off x="3290248" y="2640401"/>
            <a:ext cx="3531417"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Export high-level logic model</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18</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295379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8597" y="871797"/>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系统流程图</a:t>
            </a:r>
          </a:p>
        </p:txBody>
      </p:sp>
      <p:sp>
        <p:nvSpPr>
          <p:cNvPr id="70" name="CHAPTER 01"/>
          <p:cNvSpPr txBox="1"/>
          <p:nvPr/>
        </p:nvSpPr>
        <p:spPr>
          <a:xfrm>
            <a:off x="179129" y="575585"/>
            <a:ext cx="1600513" cy="173125"/>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System</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dirty="0"/>
              <a:t>19</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169299" y="1716233"/>
            <a:ext cx="2513040" cy="14016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在进行可行性研究时，需要了解和分析现有的系统，并以概括的形式表达对系统的认识；在进行可行性研究及设计阶段，需要把设想的新系统逻辑模型转变成物理模型</a:t>
            </a:r>
          </a:p>
        </p:txBody>
      </p:sp>
      <p:sp>
        <p:nvSpPr>
          <p:cNvPr id="8" name="平行四边形 7">
            <a:extLst>
              <a:ext uri="{FF2B5EF4-FFF2-40B4-BE49-F238E27FC236}">
                <a16:creationId xmlns:a16="http://schemas.microsoft.com/office/drawing/2014/main" id="{0A862625-127C-BB45-8D24-DF54099D8857}"/>
              </a:ext>
            </a:extLst>
          </p:cNvPr>
          <p:cNvSpPr/>
          <p:nvPr/>
        </p:nvSpPr>
        <p:spPr>
          <a:xfrm rot="8214405">
            <a:off x="334716" y="13652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28385557-7426-F84D-BE9E-9E0686F8C199}"/>
              </a:ext>
            </a:extLst>
          </p:cNvPr>
          <p:cNvPicPr>
            <a:picLocks noChangeAspect="1"/>
          </p:cNvPicPr>
          <p:nvPr/>
        </p:nvPicPr>
        <p:blipFill>
          <a:blip r:embed="rId2"/>
          <a:stretch>
            <a:fillRect/>
          </a:stretch>
        </p:blipFill>
        <p:spPr>
          <a:xfrm>
            <a:off x="4083330" y="503466"/>
            <a:ext cx="7499825" cy="6012885"/>
          </a:xfrm>
          <a:prstGeom prst="rect">
            <a:avLst/>
          </a:prstGeom>
          <a:effectLst>
            <a:outerShdw blurRad="1270000" dist="50800" dir="5400000" sx="98000" sy="98000" algn="ctr" rotWithShape="0">
              <a:srgbClr val="000000">
                <a:alpha val="65000"/>
              </a:srgbClr>
            </a:outerShdw>
          </a:effectLst>
        </p:spPr>
      </p:pic>
      <p:sp>
        <p:nvSpPr>
          <p:cNvPr id="5" name="矩形 4">
            <a:extLst>
              <a:ext uri="{FF2B5EF4-FFF2-40B4-BE49-F238E27FC236}">
                <a16:creationId xmlns:a16="http://schemas.microsoft.com/office/drawing/2014/main" id="{499806E8-C37E-864D-987B-49D8B8209256}"/>
              </a:ext>
            </a:extLst>
          </p:cNvPr>
          <p:cNvSpPr/>
          <p:nvPr/>
        </p:nvSpPr>
        <p:spPr>
          <a:xfrm>
            <a:off x="4387667" y="748710"/>
            <a:ext cx="1707533"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48D8C88-A0EA-FF4D-9C12-5217F70A9818}"/>
              </a:ext>
            </a:extLst>
          </p:cNvPr>
          <p:cNvSpPr/>
          <p:nvPr/>
        </p:nvSpPr>
        <p:spPr>
          <a:xfrm>
            <a:off x="6583108" y="1223319"/>
            <a:ext cx="1707533" cy="1894580"/>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233DE65B-EB96-FD44-AA61-FB6F9745660A}"/>
              </a:ext>
            </a:extLst>
          </p:cNvPr>
          <p:cNvSpPr/>
          <p:nvPr/>
        </p:nvSpPr>
        <p:spPr>
          <a:xfrm>
            <a:off x="9576487" y="1024151"/>
            <a:ext cx="1902940"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304290C5-A37F-C44E-97B7-B4013115AD82}"/>
              </a:ext>
            </a:extLst>
          </p:cNvPr>
          <p:cNvSpPr/>
          <p:nvPr/>
        </p:nvSpPr>
        <p:spPr>
          <a:xfrm>
            <a:off x="6691355" y="3258080"/>
            <a:ext cx="1707533" cy="3096454"/>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7714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78" y="714625"/>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3" y="348553"/>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4" y="1604065"/>
            <a:ext cx="4273544" cy="49053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规模复查</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逻辑模型</a:t>
            </a:r>
            <a:r>
              <a:rPr lang="en-US" altLang="zh-CN" sz="1400" spc="150" dirty="0"/>
              <a:t>----18</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定义问题</a:t>
            </a:r>
            <a:r>
              <a:rPr lang="en-US" altLang="zh-CN" sz="1400" spc="150" dirty="0"/>
              <a:t>----20</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可行性解法</a:t>
            </a:r>
            <a:r>
              <a:rPr lang="en-US" altLang="zh-CN" sz="1400" spc="150" dirty="0"/>
              <a:t>-23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行动方针</a:t>
            </a:r>
            <a:r>
              <a:rPr lang="en-US" altLang="zh-CN" sz="1400" spc="150" dirty="0"/>
              <a:t>---25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开发计划</a:t>
            </a:r>
            <a:r>
              <a:rPr lang="en-US" altLang="zh-CN" sz="1400" spc="150" dirty="0"/>
              <a:t>---28</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绩效评价</a:t>
            </a:r>
            <a:r>
              <a:rPr lang="en-US" altLang="zh-CN" sz="1400" spc="150" dirty="0"/>
              <a:t>---31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8.</a:t>
            </a:r>
            <a:r>
              <a:rPr lang="zh-CN" altLang="en-US" sz="1400" spc="150" dirty="0"/>
              <a:t>参考资料</a:t>
            </a:r>
            <a:r>
              <a:rPr lang="en-US" altLang="zh-CN" sz="1400" spc="150" dirty="0"/>
              <a:t>---32</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6021746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1商品入库">
            <a:extLst>
              <a:ext uri="{FF2B5EF4-FFF2-40B4-BE49-F238E27FC236}">
                <a16:creationId xmlns:a16="http://schemas.microsoft.com/office/drawing/2014/main" id="{B788CF8E-B7A7-BD4C-8148-5428B9FC82A5}"/>
              </a:ext>
            </a:extLst>
          </p:cNvPr>
          <p:cNvSpPr txBox="1"/>
          <p:nvPr/>
        </p:nvSpPr>
        <p:spPr>
          <a:xfrm>
            <a:off x="4475518" y="3016515"/>
            <a:ext cx="4071675" cy="82497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定义问题</a:t>
            </a:r>
            <a:endParaRPr lang="en-US" altLang="zh-CN" sz="60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475518" y="2667638"/>
            <a:ext cx="2263441"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Definition problem</a:t>
            </a:r>
          </a:p>
        </p:txBody>
      </p:sp>
      <p:sp>
        <p:nvSpPr>
          <p:cNvPr id="18" name="形状">
            <a:extLst>
              <a:ext uri="{FF2B5EF4-FFF2-40B4-BE49-F238E27FC236}">
                <a16:creationId xmlns:a16="http://schemas.microsoft.com/office/drawing/2014/main" id="{DF675B78-271D-594F-814F-179430E99F50}"/>
              </a:ext>
            </a:extLst>
          </p:cNvPr>
          <p:cNvSpPr/>
          <p:nvPr/>
        </p:nvSpPr>
        <p:spPr>
          <a:xfrm>
            <a:off x="3344663" y="2911196"/>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5" name="平行四边形 14">
            <a:extLst>
              <a:ext uri="{FF2B5EF4-FFF2-40B4-BE49-F238E27FC236}">
                <a16:creationId xmlns:a16="http://schemas.microsoft.com/office/drawing/2014/main" id="{3047B04A-AA32-8443-AAF1-D6C84D32F924}"/>
              </a:ext>
            </a:extLst>
          </p:cNvPr>
          <p:cNvSpPr/>
          <p:nvPr/>
        </p:nvSpPr>
        <p:spPr>
          <a:xfrm rot="7916813">
            <a:off x="9367098" y="-4414807"/>
            <a:ext cx="2332669"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幻灯片编号">
            <a:extLst>
              <a:ext uri="{FF2B5EF4-FFF2-40B4-BE49-F238E27FC236}">
                <a16:creationId xmlns:a16="http://schemas.microsoft.com/office/drawing/2014/main" id="{6B85F6D3-F076-E64F-8FEB-218DA354CA34}"/>
              </a:ext>
            </a:extLst>
          </p:cNvPr>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19</a:t>
            </a:r>
            <a:endParaRPr dirty="0"/>
          </a:p>
        </p:txBody>
      </p:sp>
    </p:spTree>
    <p:extLst>
      <p:ext uri="{BB962C8B-B14F-4D97-AF65-F5344CB8AC3E}">
        <p14:creationId xmlns:p14="http://schemas.microsoft.com/office/powerpoint/2010/main" val="3394089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577064" y="1056181"/>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数据流图</a:t>
            </a:r>
          </a:p>
        </p:txBody>
      </p:sp>
      <p:sp>
        <p:nvSpPr>
          <p:cNvPr id="70" name="CHAPTER 01"/>
          <p:cNvSpPr txBox="1"/>
          <p:nvPr/>
        </p:nvSpPr>
        <p:spPr>
          <a:xfrm>
            <a:off x="577064" y="763703"/>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21</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03877" y="1783248"/>
            <a:ext cx="2776241" cy="18594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数据流图描绘数据在软件系统内从输入移动到输出过程中所经受的变换。数据流图是逻辑功能的图形表示</a:t>
            </a:r>
            <a:r>
              <a:rPr lang="zh-CN" altLang="en-US" sz="1100" dirty="0"/>
              <a:t>，</a:t>
            </a:r>
            <a:r>
              <a:rPr lang="zh-CN" altLang="zh-CN" sz="1100" dirty="0"/>
              <a:t>不仅仅描绘数据在软件中流动和被处理的逻辑过程，不懂计算机技术的人也容易理解它，因此是分析员与用户之间的极好的通信工具。</a:t>
            </a:r>
          </a:p>
          <a:p>
            <a:pPr>
              <a:defRPr sz="3600">
                <a:latin typeface="Lato Light"/>
                <a:ea typeface="Lato Light"/>
                <a:cs typeface="Lato Light"/>
                <a:sym typeface="Lato Light"/>
              </a:defRPr>
            </a:pPr>
            <a:endParaRPr lang="en-US" altLang="zh-CN" sz="1400" dirty="0"/>
          </a:p>
        </p:txBody>
      </p:sp>
      <p:sp>
        <p:nvSpPr>
          <p:cNvPr id="15" name="平行四边形 14">
            <a:extLst>
              <a:ext uri="{FF2B5EF4-FFF2-40B4-BE49-F238E27FC236}">
                <a16:creationId xmlns:a16="http://schemas.microsoft.com/office/drawing/2014/main" id="{41E65CFC-99E5-8B4C-BA84-B75A0FB68E0A}"/>
              </a:ext>
            </a:extLst>
          </p:cNvPr>
          <p:cNvSpPr/>
          <p:nvPr/>
        </p:nvSpPr>
        <p:spPr>
          <a:xfrm rot="8214405">
            <a:off x="135424" y="1493477"/>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FEB00B6-5EF4-8F42-8A01-8E4F12CE066D}"/>
              </a:ext>
            </a:extLst>
          </p:cNvPr>
          <p:cNvPicPr>
            <a:picLocks noChangeAspect="1"/>
          </p:cNvPicPr>
          <p:nvPr/>
        </p:nvPicPr>
        <p:blipFill>
          <a:blip r:embed="rId2"/>
          <a:stretch>
            <a:fillRect/>
          </a:stretch>
        </p:blipFill>
        <p:spPr>
          <a:xfrm>
            <a:off x="4035096" y="936764"/>
            <a:ext cx="7579840" cy="4876951"/>
          </a:xfrm>
          <a:prstGeom prst="rect">
            <a:avLst/>
          </a:prstGeom>
          <a:effectLst>
            <a:outerShdw blurRad="1130300" dist="50800" dir="5400000" sx="97000" sy="97000" algn="ctr" rotWithShape="0">
              <a:srgbClr val="000000">
                <a:alpha val="43137"/>
              </a:srgbClr>
            </a:outerShdw>
          </a:effectLst>
        </p:spPr>
      </p:pic>
    </p:spTree>
    <p:extLst>
      <p:ext uri="{BB962C8B-B14F-4D97-AF65-F5344CB8AC3E}">
        <p14:creationId xmlns:p14="http://schemas.microsoft.com/office/powerpoint/2010/main" val="68630819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数据字典</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67275" y="1830617"/>
            <a:ext cx="4183270" cy="7809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数据字典是关于数据的信息的集合，也就是对数据流图中包含的元素的定义的集合。他的作用是在软件分析和设计的过程中提供关于数据的描述信息。数据字典和数据流图共同构成了系统的逻辑模型 </a:t>
            </a:r>
            <a:endParaRPr lang="en-US" altLang="zh-CN" sz="1100"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CF174C44-1474-9A45-AD51-A96993A4E02F}"/>
              </a:ext>
            </a:extLst>
          </p:cNvPr>
          <p:cNvGraphicFramePr>
            <a:graphicFrameLocks noGrp="1"/>
          </p:cNvGraphicFramePr>
          <p:nvPr>
            <p:extLst>
              <p:ext uri="{D42A27DB-BD31-4B8C-83A1-F6EECF244321}">
                <p14:modId xmlns:p14="http://schemas.microsoft.com/office/powerpoint/2010/main" val="3441331961"/>
              </p:ext>
            </p:extLst>
          </p:nvPr>
        </p:nvGraphicFramePr>
        <p:xfrm>
          <a:off x="6524375" y="1680506"/>
          <a:ext cx="4002947" cy="2094328"/>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23582">
                <a:tc>
                  <a:txBody>
                    <a:bodyPr/>
                    <a:lstStyle/>
                    <a:p>
                      <a:r>
                        <a:rPr lang="zh-CN" altLang="en-US" dirty="0"/>
                        <a:t>名称</a:t>
                      </a:r>
                    </a:p>
                  </a:txBody>
                  <a:tcPr/>
                </a:tc>
                <a:tc>
                  <a:txBody>
                    <a:bodyPr/>
                    <a:lstStyle/>
                    <a:p>
                      <a:r>
                        <a:rPr lang="zh-CN" altLang="en-US" dirty="0"/>
                        <a:t>图形</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en-US" altLang="zh-CN" dirty="0"/>
                        <a:t>3d</a:t>
                      </a:r>
                      <a:r>
                        <a:rPr lang="zh-CN" altLang="en-US" dirty="0"/>
                        <a:t>立体图形</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图形</a:t>
                      </a:r>
                      <a:r>
                        <a:rPr lang="en-US" altLang="zh-CN" dirty="0"/>
                        <a:t>=</a:t>
                      </a:r>
                      <a:r>
                        <a:rPr lang="zh-CN" altLang="en-US" dirty="0"/>
                        <a:t>图形</a:t>
                      </a:r>
                      <a:r>
                        <a:rPr lang="en-US" altLang="zh-CN" dirty="0"/>
                        <a:t>id+</a:t>
                      </a:r>
                      <a:r>
                        <a:rPr lang="zh-CN" altLang="en-US" dirty="0"/>
                        <a:t>图形信息</a:t>
                      </a:r>
                      <a:r>
                        <a:rPr lang="en-US" altLang="zh-CN" dirty="0"/>
                        <a:t> </a:t>
                      </a:r>
                      <a:endParaRPr lang="zh-CN" altLang="en-US" dirty="0"/>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spTree>
    <p:extLst>
      <p:ext uri="{BB962C8B-B14F-4D97-AF65-F5344CB8AC3E}">
        <p14:creationId xmlns:p14="http://schemas.microsoft.com/office/powerpoint/2010/main" val="21561292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1商品入库">
            <a:extLst>
              <a:ext uri="{FF2B5EF4-FFF2-40B4-BE49-F238E27FC236}">
                <a16:creationId xmlns:a16="http://schemas.microsoft.com/office/drawing/2014/main" id="{B788CF8E-B7A7-BD4C-8148-5428B9FC82A5}"/>
              </a:ext>
            </a:extLst>
          </p:cNvPr>
          <p:cNvSpPr txBox="1"/>
          <p:nvPr/>
        </p:nvSpPr>
        <p:spPr>
          <a:xfrm>
            <a:off x="4065211" y="3016515"/>
            <a:ext cx="4938112"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可行性解法？</a:t>
            </a:r>
            <a:endParaRPr lang="en-US" altLang="zh-CN" sz="60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065211" y="2667639"/>
            <a:ext cx="2410917"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Feasibility solution</a:t>
            </a:r>
          </a:p>
        </p:txBody>
      </p:sp>
      <p:sp>
        <p:nvSpPr>
          <p:cNvPr id="18" name="形状">
            <a:extLst>
              <a:ext uri="{FF2B5EF4-FFF2-40B4-BE49-F238E27FC236}">
                <a16:creationId xmlns:a16="http://schemas.microsoft.com/office/drawing/2014/main" id="{DF675B78-271D-594F-814F-179430E99F50}"/>
              </a:ext>
            </a:extLst>
          </p:cNvPr>
          <p:cNvSpPr/>
          <p:nvPr/>
        </p:nvSpPr>
        <p:spPr>
          <a:xfrm>
            <a:off x="2914991" y="2839111"/>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5" name="平行四边形 14">
            <a:extLst>
              <a:ext uri="{FF2B5EF4-FFF2-40B4-BE49-F238E27FC236}">
                <a16:creationId xmlns:a16="http://schemas.microsoft.com/office/drawing/2014/main" id="{3047B04A-AA32-8443-AAF1-D6C84D32F924}"/>
              </a:ext>
            </a:extLst>
          </p:cNvPr>
          <p:cNvSpPr/>
          <p:nvPr/>
        </p:nvSpPr>
        <p:spPr>
          <a:xfrm rot="7916813">
            <a:off x="9367098" y="-4414807"/>
            <a:ext cx="2332669"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幻灯片编号">
            <a:extLst>
              <a:ext uri="{FF2B5EF4-FFF2-40B4-BE49-F238E27FC236}">
                <a16:creationId xmlns:a16="http://schemas.microsoft.com/office/drawing/2014/main" id="{D08E9B1C-8790-EC4A-96A5-D12D10F03CB5}"/>
              </a:ext>
            </a:extLst>
          </p:cNvPr>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23</a:t>
            </a:r>
            <a:endParaRPr dirty="0"/>
          </a:p>
        </p:txBody>
      </p:sp>
    </p:spTree>
    <p:extLst>
      <p:ext uri="{BB962C8B-B14F-4D97-AF65-F5344CB8AC3E}">
        <p14:creationId xmlns:p14="http://schemas.microsoft.com/office/powerpoint/2010/main" val="34190973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 name="幻灯片编号"/>
          <p:cNvSpPr txBox="1">
            <a:spLocks noGrp="1"/>
          </p:cNvSpPr>
          <p:nvPr>
            <p:ph type="sldNum" sz="quarter" idx="2"/>
          </p:nvPr>
        </p:nvSpPr>
        <p:spPr>
          <a:xfrm>
            <a:off x="11043514" y="703357"/>
            <a:ext cx="493490" cy="30727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4" name="矩形 3">
            <a:extLst>
              <a:ext uri="{FF2B5EF4-FFF2-40B4-BE49-F238E27FC236}">
                <a16:creationId xmlns:a16="http://schemas.microsoft.com/office/drawing/2014/main" id="{AFE7AEBF-3272-2C43-AF51-F64058567E41}"/>
              </a:ext>
            </a:extLst>
          </p:cNvPr>
          <p:cNvSpPr/>
          <p:nvPr/>
        </p:nvSpPr>
        <p:spPr>
          <a:xfrm>
            <a:off x="1137724" y="1821200"/>
            <a:ext cx="9905790" cy="800219"/>
          </a:xfrm>
          <a:prstGeom prst="rect">
            <a:avLst/>
          </a:prstGeom>
        </p:spPr>
        <p:txBody>
          <a:bodyPr wrap="square">
            <a:spAutoFit/>
          </a:bodyPr>
          <a:lstStyle/>
          <a:p>
            <a:r>
              <a:rPr lang="en-US" altLang="zh-CN" sz="2800" b="1" dirty="0"/>
              <a:t>Swift+</a:t>
            </a:r>
            <a:r>
              <a:rPr lang="en" altLang="zh-CN" sz="2800" b="1" dirty="0" err="1"/>
              <a:t>SceneKit</a:t>
            </a:r>
            <a:r>
              <a:rPr lang="en-US" altLang="zh-CN" sz="2800" b="1" dirty="0"/>
              <a:t>+</a:t>
            </a:r>
            <a:r>
              <a:rPr lang="en-US" altLang="zh-CN" sz="2800" b="1" dirty="0" err="1"/>
              <a:t>openGL</a:t>
            </a:r>
            <a:r>
              <a:rPr lang="en-US" altLang="zh-CN" sz="2800" b="1" dirty="0"/>
              <a:t>	</a:t>
            </a:r>
            <a:r>
              <a:rPr lang="zh-CN" altLang="en-US" sz="2800" b="1" dirty="0"/>
              <a:t> </a:t>
            </a:r>
            <a:r>
              <a:rPr lang="en-US" altLang="zh-CN" sz="2800" b="1" dirty="0"/>
              <a:t>||	 </a:t>
            </a:r>
            <a:r>
              <a:rPr lang="zh-CN" altLang="en-US" sz="2800" b="1" dirty="0"/>
              <a:t> </a:t>
            </a:r>
            <a:r>
              <a:rPr lang="en-US" altLang="zh-CN" sz="2800" b="1" dirty="0" err="1"/>
              <a:t>Swift+MetalKit+Metal</a:t>
            </a:r>
            <a:endParaRPr lang="en" altLang="zh-CN" sz="2800" b="1" dirty="0"/>
          </a:p>
          <a:p>
            <a:endParaRPr lang="zh-CN" altLang="en-US" dirty="0"/>
          </a:p>
        </p:txBody>
      </p:sp>
      <p:sp>
        <p:nvSpPr>
          <p:cNvPr id="6" name="文本框 5">
            <a:extLst>
              <a:ext uri="{FF2B5EF4-FFF2-40B4-BE49-F238E27FC236}">
                <a16:creationId xmlns:a16="http://schemas.microsoft.com/office/drawing/2014/main" id="{14BC6988-C77F-864A-B8FC-F769C1C2CFB1}"/>
              </a:ext>
            </a:extLst>
          </p:cNvPr>
          <p:cNvSpPr txBox="1"/>
          <p:nvPr/>
        </p:nvSpPr>
        <p:spPr>
          <a:xfrm>
            <a:off x="1137724" y="2655016"/>
            <a:ext cx="4356840" cy="3231654"/>
          </a:xfrm>
          <a:prstGeom prst="rect">
            <a:avLst/>
          </a:prstGeom>
          <a:noFill/>
        </p:spPr>
        <p:txBody>
          <a:bodyPr wrap="square" rtlCol="0">
            <a:spAutoFit/>
          </a:bodyPr>
          <a:lstStyle/>
          <a:p>
            <a:r>
              <a:rPr lang="en-US" altLang="zh-CN" sz="1400" b="1" dirty="0"/>
              <a:t>OpenGL</a:t>
            </a:r>
          </a:p>
          <a:p>
            <a:r>
              <a:rPr lang="zh-CN" altLang="en-US" sz="1400" dirty="0"/>
              <a:t>但在某些特定场景如要求跨平台、包大小限制等场景下，开发者们可能不得不使用 </a:t>
            </a:r>
            <a:r>
              <a:rPr lang="en-US" altLang="zh-CN" sz="1400" dirty="0"/>
              <a:t>OpenGL </a:t>
            </a:r>
            <a:r>
              <a:rPr lang="zh-CN" altLang="en-US" sz="1400" dirty="0"/>
              <a:t>来开发。因为 </a:t>
            </a:r>
            <a:r>
              <a:rPr lang="en-US" altLang="zh-CN" sz="1400" dirty="0"/>
              <a:t>OpenGL </a:t>
            </a:r>
            <a:r>
              <a:rPr lang="zh-CN" altLang="en-US" sz="1400" dirty="0"/>
              <a:t>跨平台，性能佳，且不占用过大的包大小等优点，使 </a:t>
            </a:r>
            <a:r>
              <a:rPr lang="en-US" altLang="zh-CN" sz="1400" dirty="0"/>
              <a:t>OpenGL </a:t>
            </a:r>
            <a:r>
              <a:rPr lang="zh-CN" altLang="en-US" sz="1400" dirty="0"/>
              <a:t>至今仍然广泛被使用。</a:t>
            </a:r>
          </a:p>
          <a:p>
            <a:r>
              <a:rPr lang="zh-CN" altLang="en-US" sz="1400" dirty="0"/>
              <a:t>但有着超过</a:t>
            </a:r>
            <a:r>
              <a:rPr lang="en-US" altLang="zh-CN" sz="1400" dirty="0"/>
              <a:t>25</a:t>
            </a:r>
            <a:r>
              <a:rPr lang="zh-CN" altLang="en-US" sz="1400" dirty="0"/>
              <a:t>年历史的 </a:t>
            </a:r>
            <a:r>
              <a:rPr lang="en-US" altLang="zh-CN" sz="1400" dirty="0"/>
              <a:t>OpenGL </a:t>
            </a:r>
            <a:r>
              <a:rPr lang="zh-CN" altLang="en-US" sz="1400" dirty="0"/>
              <a:t>技术本身，随着现代图形技术的发展，遇到了一些问题：</a:t>
            </a:r>
          </a:p>
          <a:p>
            <a:r>
              <a:rPr lang="zh-CN" altLang="en-US" sz="1400" dirty="0"/>
              <a:t>现代 </a:t>
            </a:r>
            <a:r>
              <a:rPr lang="en-US" altLang="zh-CN" sz="1400" dirty="0"/>
              <a:t>GPU </a:t>
            </a:r>
            <a:r>
              <a:rPr lang="zh-CN" altLang="en-US" sz="1400" dirty="0"/>
              <a:t>的渲染管线已经发生变化。</a:t>
            </a:r>
          </a:p>
          <a:p>
            <a:r>
              <a:rPr lang="zh-CN" altLang="en-US" sz="1400" dirty="0"/>
              <a:t>不支持多线程操作。</a:t>
            </a:r>
          </a:p>
          <a:p>
            <a:r>
              <a:rPr lang="zh-CN" altLang="en-US" sz="1400" dirty="0"/>
              <a:t>不支持异步处理。</a:t>
            </a:r>
          </a:p>
          <a:p>
            <a:r>
              <a:rPr lang="zh-CN" altLang="en-US" sz="1400" dirty="0"/>
              <a:t>随着图形学的发展，</a:t>
            </a:r>
            <a:r>
              <a:rPr lang="en-US" altLang="zh-CN" sz="1400" dirty="0"/>
              <a:t>OpenGL </a:t>
            </a:r>
            <a:r>
              <a:rPr lang="zh-CN" altLang="en-US" sz="1400" dirty="0"/>
              <a:t>本身设计上存在的问题已经影响了 </a:t>
            </a:r>
            <a:r>
              <a:rPr lang="en-US" altLang="zh-CN" sz="1400" dirty="0"/>
              <a:t>GPU </a:t>
            </a:r>
            <a:r>
              <a:rPr lang="zh-CN" altLang="en-US" sz="1400" dirty="0"/>
              <a:t>真正性能的发挥，因此 </a:t>
            </a:r>
            <a:r>
              <a:rPr lang="en-US" altLang="zh-CN" sz="1400" dirty="0"/>
              <a:t>Apple </a:t>
            </a:r>
            <a:r>
              <a:rPr lang="zh-CN" altLang="en-US" sz="1400" dirty="0"/>
              <a:t>设计了 </a:t>
            </a:r>
            <a:r>
              <a:rPr lang="en-US" altLang="zh-CN" sz="1400" dirty="0"/>
              <a:t>Metal</a:t>
            </a:r>
            <a:r>
              <a:rPr lang="zh-CN" altLang="en-US" sz="1400" dirty="0"/>
              <a:t>。</a:t>
            </a:r>
          </a:p>
          <a:p>
            <a:br>
              <a:rPr lang="zh-CN" altLang="en-US" sz="1100" dirty="0"/>
            </a:br>
            <a:endParaRPr lang="zh-CN" altLang="en-US" sz="1100" dirty="0"/>
          </a:p>
        </p:txBody>
      </p:sp>
      <p:sp>
        <p:nvSpPr>
          <p:cNvPr id="7" name="文本框 6">
            <a:extLst>
              <a:ext uri="{FF2B5EF4-FFF2-40B4-BE49-F238E27FC236}">
                <a16:creationId xmlns:a16="http://schemas.microsoft.com/office/drawing/2014/main" id="{2DFFE711-12C3-BE42-BD9F-8B586EC74884}"/>
              </a:ext>
            </a:extLst>
          </p:cNvPr>
          <p:cNvSpPr txBox="1"/>
          <p:nvPr/>
        </p:nvSpPr>
        <p:spPr>
          <a:xfrm>
            <a:off x="6697438" y="2621419"/>
            <a:ext cx="4218801" cy="2893100"/>
          </a:xfrm>
          <a:prstGeom prst="rect">
            <a:avLst/>
          </a:prstGeom>
          <a:noFill/>
        </p:spPr>
        <p:txBody>
          <a:bodyPr wrap="square" rtlCol="0">
            <a:spAutoFit/>
          </a:bodyPr>
          <a:lstStyle/>
          <a:p>
            <a:r>
              <a:rPr lang="en-US" altLang="zh-CN" sz="1400" b="1" dirty="0"/>
              <a:t>Metal</a:t>
            </a:r>
          </a:p>
          <a:p>
            <a:r>
              <a:rPr lang="zh-CN" altLang="en-US" sz="1400" dirty="0"/>
              <a:t>为了解决这些问题，</a:t>
            </a:r>
            <a:r>
              <a:rPr lang="en-US" altLang="zh-CN" sz="1400" dirty="0"/>
              <a:t>Metal </a:t>
            </a:r>
            <a:r>
              <a:rPr lang="zh-CN" altLang="en-US" sz="1400" dirty="0"/>
              <a:t>诞生了。</a:t>
            </a:r>
          </a:p>
          <a:p>
            <a:r>
              <a:rPr lang="zh-CN" altLang="en-US" sz="1400" dirty="0"/>
              <a:t>它为现代 </a:t>
            </a:r>
            <a:r>
              <a:rPr lang="en-US" altLang="zh-CN" sz="1400" dirty="0"/>
              <a:t>GPU </a:t>
            </a:r>
            <a:r>
              <a:rPr lang="zh-CN" altLang="en-US" sz="1400" dirty="0"/>
              <a:t>设计，并面向 </a:t>
            </a:r>
            <a:r>
              <a:rPr lang="en-US" altLang="zh-CN" sz="1400" dirty="0"/>
              <a:t>OpenGL </a:t>
            </a:r>
            <a:r>
              <a:rPr lang="zh-CN" altLang="en-US" sz="1400" dirty="0"/>
              <a:t>开发者。它拥有：</a:t>
            </a:r>
          </a:p>
          <a:p>
            <a:r>
              <a:rPr lang="zh-CN" altLang="en-US" sz="1400" dirty="0"/>
              <a:t>更高效的 </a:t>
            </a:r>
            <a:r>
              <a:rPr lang="en-US" altLang="zh-CN" sz="1400" dirty="0"/>
              <a:t>GPU </a:t>
            </a:r>
            <a:r>
              <a:rPr lang="zh-CN" altLang="en-US" sz="1400" dirty="0"/>
              <a:t>交互，更低的 </a:t>
            </a:r>
            <a:r>
              <a:rPr lang="en-US" altLang="zh-CN" sz="1400" dirty="0"/>
              <a:t>CPU </a:t>
            </a:r>
            <a:r>
              <a:rPr lang="zh-CN" altLang="en-US" sz="1400" dirty="0"/>
              <a:t>负荷。</a:t>
            </a:r>
          </a:p>
          <a:p>
            <a:r>
              <a:rPr lang="zh-CN" altLang="en-US" sz="1400" dirty="0"/>
              <a:t>支持多线程操作，以及线程间资源共享能力。</a:t>
            </a:r>
          </a:p>
          <a:p>
            <a:r>
              <a:rPr lang="zh-CN" altLang="en-US" sz="1400" dirty="0"/>
              <a:t>支持资源和同步的控制。</a:t>
            </a:r>
          </a:p>
          <a:p>
            <a:r>
              <a:rPr lang="en-US" altLang="zh-CN" sz="1400" dirty="0"/>
              <a:t>Metal </a:t>
            </a:r>
            <a:r>
              <a:rPr lang="zh-CN" altLang="en-US" sz="1400" dirty="0"/>
              <a:t>简化了 </a:t>
            </a:r>
            <a:r>
              <a:rPr lang="en-US" altLang="zh-CN" sz="1400" dirty="0"/>
              <a:t>CPU </a:t>
            </a:r>
            <a:r>
              <a:rPr lang="zh-CN" altLang="en-US" sz="1400" dirty="0"/>
              <a:t>参与渲染的步骤，尽可能地让 </a:t>
            </a:r>
            <a:r>
              <a:rPr lang="en-US" altLang="zh-CN" sz="1400" dirty="0"/>
              <a:t>GPU </a:t>
            </a:r>
            <a:r>
              <a:rPr lang="zh-CN" altLang="en-US" sz="1400" dirty="0"/>
              <a:t>去控制资源。与此同时，拥有更现代的设计，使操作处于可控，结果可预测的状态。在优化设计的同时，它仍然是一个直接访问硬件的框架。与 </a:t>
            </a:r>
            <a:r>
              <a:rPr lang="en-US" altLang="zh-CN" sz="1400" dirty="0"/>
              <a:t>OpenGL </a:t>
            </a:r>
            <a:r>
              <a:rPr lang="zh-CN" altLang="en-US" sz="1400" dirty="0"/>
              <a:t>相比，它更加接近于 </a:t>
            </a:r>
            <a:r>
              <a:rPr lang="en-US" altLang="zh-CN" sz="1400" dirty="0"/>
              <a:t>GPU</a:t>
            </a:r>
            <a:r>
              <a:rPr lang="zh-CN" altLang="en-US" sz="1400" dirty="0"/>
              <a:t>，以获得更好的性能。</a:t>
            </a:r>
          </a:p>
        </p:txBody>
      </p:sp>
    </p:spTree>
    <p:extLst>
      <p:ext uri="{BB962C8B-B14F-4D97-AF65-F5344CB8AC3E}">
        <p14:creationId xmlns:p14="http://schemas.microsoft.com/office/powerpoint/2010/main" val="768407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1商品入库">
            <a:extLst>
              <a:ext uri="{FF2B5EF4-FFF2-40B4-BE49-F238E27FC236}">
                <a16:creationId xmlns:a16="http://schemas.microsoft.com/office/drawing/2014/main" id="{B788CF8E-B7A7-BD4C-8148-5428B9FC82A5}"/>
              </a:ext>
            </a:extLst>
          </p:cNvPr>
          <p:cNvSpPr txBox="1"/>
          <p:nvPr/>
        </p:nvSpPr>
        <p:spPr>
          <a:xfrm>
            <a:off x="4229333" y="3016515"/>
            <a:ext cx="5324974"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推荐行动方针</a:t>
            </a:r>
            <a:endParaRPr lang="en-US" altLang="zh-CN" sz="60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312658" y="2609023"/>
            <a:ext cx="3566683"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Recommended course of action</a:t>
            </a:r>
          </a:p>
        </p:txBody>
      </p:sp>
      <p:sp>
        <p:nvSpPr>
          <p:cNvPr id="18" name="形状">
            <a:extLst>
              <a:ext uri="{FF2B5EF4-FFF2-40B4-BE49-F238E27FC236}">
                <a16:creationId xmlns:a16="http://schemas.microsoft.com/office/drawing/2014/main" id="{DF675B78-271D-594F-814F-179430E99F50}"/>
              </a:ext>
            </a:extLst>
          </p:cNvPr>
          <p:cNvSpPr/>
          <p:nvPr/>
        </p:nvSpPr>
        <p:spPr>
          <a:xfrm>
            <a:off x="3102560" y="2823179"/>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dirty="0"/>
          </a:p>
        </p:txBody>
      </p:sp>
      <p:sp>
        <p:nvSpPr>
          <p:cNvPr id="15" name="平行四边形 14">
            <a:extLst>
              <a:ext uri="{FF2B5EF4-FFF2-40B4-BE49-F238E27FC236}">
                <a16:creationId xmlns:a16="http://schemas.microsoft.com/office/drawing/2014/main" id="{3047B04A-AA32-8443-AAF1-D6C84D32F924}"/>
              </a:ext>
            </a:extLst>
          </p:cNvPr>
          <p:cNvSpPr/>
          <p:nvPr/>
        </p:nvSpPr>
        <p:spPr>
          <a:xfrm rot="7916813">
            <a:off x="9367098" y="-4414807"/>
            <a:ext cx="2332669"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幻灯片编号">
            <a:extLst>
              <a:ext uri="{FF2B5EF4-FFF2-40B4-BE49-F238E27FC236}">
                <a16:creationId xmlns:a16="http://schemas.microsoft.com/office/drawing/2014/main" id="{A78AEF72-9F00-6E4E-984F-C85F5C952C11}"/>
              </a:ext>
            </a:extLst>
          </p:cNvPr>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25</a:t>
            </a:r>
            <a:endParaRPr dirty="0"/>
          </a:p>
        </p:txBody>
      </p:sp>
    </p:spTree>
    <p:extLst>
      <p:ext uri="{BB962C8B-B14F-4D97-AF65-F5344CB8AC3E}">
        <p14:creationId xmlns:p14="http://schemas.microsoft.com/office/powerpoint/2010/main" val="2607767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1409403" y="1196464"/>
            <a:ext cx="5473311" cy="62421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成本效益分析</a:t>
            </a:r>
            <a:r>
              <a:rPr lang="en-US" altLang="zh-CN" sz="4400" b="0" spc="300" dirty="0"/>
              <a:t>-</a:t>
            </a:r>
            <a:r>
              <a:rPr lang="zh-CN" altLang="en-US" sz="4400" b="0" spc="300" dirty="0"/>
              <a:t>成本</a:t>
            </a:r>
          </a:p>
        </p:txBody>
      </p:sp>
      <p:sp>
        <p:nvSpPr>
          <p:cNvPr id="70" name="CHAPTER 01"/>
          <p:cNvSpPr txBox="1"/>
          <p:nvPr/>
        </p:nvSpPr>
        <p:spPr>
          <a:xfrm>
            <a:off x="1672021" y="893695"/>
            <a:ext cx="554640"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cost</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26</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28700" y="134668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a:extLst>
              <a:ext uri="{FF2B5EF4-FFF2-40B4-BE49-F238E27FC236}">
                <a16:creationId xmlns:a16="http://schemas.microsoft.com/office/drawing/2014/main" id="{59DBA989-C3C4-A443-B890-306629FA308D}"/>
              </a:ext>
            </a:extLst>
          </p:cNvPr>
          <p:cNvGraphicFramePr>
            <a:graphicFrameLocks noGrp="1"/>
          </p:cNvGraphicFramePr>
          <p:nvPr>
            <p:extLst>
              <p:ext uri="{D42A27DB-BD31-4B8C-83A1-F6EECF244321}">
                <p14:modId xmlns:p14="http://schemas.microsoft.com/office/powerpoint/2010/main" val="129015771"/>
              </p:ext>
            </p:extLst>
          </p:nvPr>
        </p:nvGraphicFramePr>
        <p:xfrm>
          <a:off x="2187958" y="2027283"/>
          <a:ext cx="8128000" cy="1112520"/>
        </p:xfrm>
        <a:graphic>
          <a:graphicData uri="http://schemas.openxmlformats.org/drawingml/2006/table">
            <a:tbl>
              <a:tblPr firstRow="1" bandRow="1">
                <a:tableStyleId>{327F97BB-C833-4FB7-BDE5-3F7075034690}</a:tableStyleId>
              </a:tblPr>
              <a:tblGrid>
                <a:gridCol w="4064000">
                  <a:extLst>
                    <a:ext uri="{9D8B030D-6E8A-4147-A177-3AD203B41FA5}">
                      <a16:colId xmlns:a16="http://schemas.microsoft.com/office/drawing/2014/main" val="3567333420"/>
                    </a:ext>
                  </a:extLst>
                </a:gridCol>
                <a:gridCol w="4064000">
                  <a:extLst>
                    <a:ext uri="{9D8B030D-6E8A-4147-A177-3AD203B41FA5}">
                      <a16:colId xmlns:a16="http://schemas.microsoft.com/office/drawing/2014/main" val="740917240"/>
                    </a:ext>
                  </a:extLst>
                </a:gridCol>
              </a:tblGrid>
              <a:tr h="370840">
                <a:tc>
                  <a:txBody>
                    <a:bodyPr/>
                    <a:lstStyle/>
                    <a:p>
                      <a:r>
                        <a:rPr lang="zh-CN" altLang="en-US" dirty="0"/>
                        <a:t>成员资薪</a:t>
                      </a:r>
                    </a:p>
                  </a:txBody>
                  <a:tcPr/>
                </a:tc>
                <a:tc>
                  <a:txBody>
                    <a:bodyPr/>
                    <a:lstStyle/>
                    <a:p>
                      <a:r>
                        <a:rPr lang="en-US" altLang="zh-CN" dirty="0"/>
                        <a:t>68.069*3*16*4</a:t>
                      </a:r>
                      <a:endParaRPr lang="zh-CN" altLang="en-US" dirty="0"/>
                    </a:p>
                  </a:txBody>
                  <a:tcPr/>
                </a:tc>
                <a:extLst>
                  <a:ext uri="{0D108BD9-81ED-4DB2-BD59-A6C34878D82A}">
                    <a16:rowId xmlns:a16="http://schemas.microsoft.com/office/drawing/2014/main" val="1019483577"/>
                  </a:ext>
                </a:extLst>
              </a:tr>
              <a:tr h="370840">
                <a:tc>
                  <a:txBody>
                    <a:bodyPr/>
                    <a:lstStyle/>
                    <a:p>
                      <a:r>
                        <a:rPr lang="zh-CN" altLang="en-US" dirty="0"/>
                        <a:t>资料费用</a:t>
                      </a:r>
                    </a:p>
                  </a:txBody>
                  <a:tcPr/>
                </a:tc>
                <a:tc>
                  <a:txBody>
                    <a:bodyPr/>
                    <a:lstStyle/>
                    <a:p>
                      <a:r>
                        <a:rPr lang="en-US" altLang="zh-CN" dirty="0"/>
                        <a:t>210</a:t>
                      </a:r>
                      <a:endParaRPr lang="zh-CN" altLang="en-US" dirty="0"/>
                    </a:p>
                  </a:txBody>
                  <a:tcPr/>
                </a:tc>
                <a:extLst>
                  <a:ext uri="{0D108BD9-81ED-4DB2-BD59-A6C34878D82A}">
                    <a16:rowId xmlns:a16="http://schemas.microsoft.com/office/drawing/2014/main" val="2670688268"/>
                  </a:ext>
                </a:extLst>
              </a:tr>
              <a:tr h="370840">
                <a:tc>
                  <a:txBody>
                    <a:bodyPr/>
                    <a:lstStyle/>
                    <a:p>
                      <a:r>
                        <a:rPr lang="en-US" altLang="zh-CN" dirty="0"/>
                        <a:t>iOS</a:t>
                      </a:r>
                      <a:r>
                        <a:rPr lang="zh-CN" altLang="en-US" dirty="0"/>
                        <a:t>开发者账号</a:t>
                      </a:r>
                      <a:r>
                        <a:rPr lang="en-US" altLang="zh-CN" dirty="0"/>
                        <a:t>1</a:t>
                      </a:r>
                      <a:r>
                        <a:rPr lang="zh-CN" altLang="en-US" dirty="0"/>
                        <a:t>年</a:t>
                      </a:r>
                    </a:p>
                  </a:txBody>
                  <a:tcPr/>
                </a:tc>
                <a:tc>
                  <a:txBody>
                    <a:bodyPr/>
                    <a:lstStyle/>
                    <a:p>
                      <a:r>
                        <a:rPr lang="en-US" altLang="zh-CN" dirty="0"/>
                        <a:t>688</a:t>
                      </a:r>
                      <a:endParaRPr lang="zh-CN" altLang="en-US" dirty="0"/>
                    </a:p>
                  </a:txBody>
                  <a:tcPr/>
                </a:tc>
                <a:extLst>
                  <a:ext uri="{0D108BD9-81ED-4DB2-BD59-A6C34878D82A}">
                    <a16:rowId xmlns:a16="http://schemas.microsoft.com/office/drawing/2014/main" val="1194796137"/>
                  </a:ext>
                </a:extLst>
              </a:tr>
            </a:tbl>
          </a:graphicData>
        </a:graphic>
      </p:graphicFrame>
      <p:pic>
        <p:nvPicPr>
          <p:cNvPr id="3" name="图片 2">
            <a:extLst>
              <a:ext uri="{FF2B5EF4-FFF2-40B4-BE49-F238E27FC236}">
                <a16:creationId xmlns:a16="http://schemas.microsoft.com/office/drawing/2014/main" id="{0C1CE71D-235F-7F49-BAB4-296B42CE9586}"/>
              </a:ext>
            </a:extLst>
          </p:cNvPr>
          <p:cNvPicPr>
            <a:picLocks noChangeAspect="1"/>
          </p:cNvPicPr>
          <p:nvPr/>
        </p:nvPicPr>
        <p:blipFill>
          <a:blip r:embed="rId2"/>
          <a:stretch>
            <a:fillRect/>
          </a:stretch>
        </p:blipFill>
        <p:spPr>
          <a:xfrm>
            <a:off x="1765095" y="2391527"/>
            <a:ext cx="8973726" cy="1420840"/>
          </a:xfrm>
          <a:prstGeom prst="rect">
            <a:avLst/>
          </a:prstGeom>
        </p:spPr>
      </p:pic>
      <p:pic>
        <p:nvPicPr>
          <p:cNvPr id="9" name="图片 8">
            <a:extLst>
              <a:ext uri="{FF2B5EF4-FFF2-40B4-BE49-F238E27FC236}">
                <a16:creationId xmlns:a16="http://schemas.microsoft.com/office/drawing/2014/main" id="{41403B57-3806-C548-822E-75B8B99E1FBD}"/>
              </a:ext>
            </a:extLst>
          </p:cNvPr>
          <p:cNvPicPr>
            <a:picLocks noChangeAspect="1"/>
          </p:cNvPicPr>
          <p:nvPr/>
        </p:nvPicPr>
        <p:blipFill>
          <a:blip r:embed="rId3"/>
          <a:stretch>
            <a:fillRect/>
          </a:stretch>
        </p:blipFill>
        <p:spPr>
          <a:xfrm>
            <a:off x="907661" y="3429000"/>
            <a:ext cx="10688594" cy="4601779"/>
          </a:xfrm>
          <a:prstGeom prst="rect">
            <a:avLst/>
          </a:prstGeom>
        </p:spPr>
      </p:pic>
    </p:spTree>
    <p:extLst>
      <p:ext uri="{BB962C8B-B14F-4D97-AF65-F5344CB8AC3E}">
        <p14:creationId xmlns:p14="http://schemas.microsoft.com/office/powerpoint/2010/main" val="1404006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9C076F6-43A6-6C47-81A5-CF1EA733EA67}"/>
              </a:ext>
            </a:extLst>
          </p:cNvPr>
          <p:cNvSpPr/>
          <p:nvPr/>
        </p:nvSpPr>
        <p:spPr>
          <a:xfrm>
            <a:off x="1194865" y="1005186"/>
            <a:ext cx="4365298"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成本效益分析</a:t>
            </a:r>
            <a:r>
              <a:rPr lang="en-US" altLang="zh-CN" spc="300" dirty="0"/>
              <a:t>-</a:t>
            </a:r>
            <a:r>
              <a:rPr lang="zh-CN" altLang="en-US" spc="300" dirty="0"/>
              <a:t>收益</a:t>
            </a:r>
          </a:p>
        </p:txBody>
      </p:sp>
      <p:sp>
        <p:nvSpPr>
          <p:cNvPr id="3" name="CHAPTER 01">
            <a:extLst>
              <a:ext uri="{FF2B5EF4-FFF2-40B4-BE49-F238E27FC236}">
                <a16:creationId xmlns:a16="http://schemas.microsoft.com/office/drawing/2014/main" id="{4C615BBD-06BF-4D48-AF72-191491194827}"/>
              </a:ext>
            </a:extLst>
          </p:cNvPr>
          <p:cNvSpPr txBox="1"/>
          <p:nvPr/>
        </p:nvSpPr>
        <p:spPr>
          <a:xfrm>
            <a:off x="1392021" y="918655"/>
            <a:ext cx="846387" cy="17306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income</a:t>
            </a:r>
          </a:p>
        </p:txBody>
      </p:sp>
      <p:sp>
        <p:nvSpPr>
          <p:cNvPr id="4" name="文本框 3">
            <a:extLst>
              <a:ext uri="{FF2B5EF4-FFF2-40B4-BE49-F238E27FC236}">
                <a16:creationId xmlns:a16="http://schemas.microsoft.com/office/drawing/2014/main" id="{D926780C-0DFB-AA44-AD91-649B0CB49970}"/>
              </a:ext>
            </a:extLst>
          </p:cNvPr>
          <p:cNvSpPr txBox="1"/>
          <p:nvPr/>
        </p:nvSpPr>
        <p:spPr>
          <a:xfrm>
            <a:off x="1253622" y="2579390"/>
            <a:ext cx="4356840" cy="646331"/>
          </a:xfrm>
          <a:prstGeom prst="rect">
            <a:avLst/>
          </a:prstGeom>
          <a:noFill/>
        </p:spPr>
        <p:txBody>
          <a:bodyPr wrap="square" rtlCol="0">
            <a:spAutoFit/>
          </a:bodyPr>
          <a:lstStyle/>
          <a:p>
            <a:r>
              <a:rPr lang="zh-CN" altLang="en-US" sz="1400" b="1" dirty="0"/>
              <a:t>经济收益：</a:t>
            </a:r>
            <a:r>
              <a:rPr lang="en-US" altLang="zh-CN" sz="1400" b="1" dirty="0"/>
              <a:t>0</a:t>
            </a:r>
          </a:p>
          <a:p>
            <a:r>
              <a:rPr lang="zh-CN" altLang="en-US" sz="1100" dirty="0"/>
              <a:t>帮助绘画初学者以及一些空间想象能力不足的</a:t>
            </a:r>
            <a:br>
              <a:rPr lang="zh-CN" altLang="en-US" sz="1100" dirty="0"/>
            </a:br>
            <a:endParaRPr lang="zh-CN" altLang="en-US" sz="1100" dirty="0"/>
          </a:p>
        </p:txBody>
      </p:sp>
      <p:sp>
        <p:nvSpPr>
          <p:cNvPr id="6" name="文本框 5">
            <a:extLst>
              <a:ext uri="{FF2B5EF4-FFF2-40B4-BE49-F238E27FC236}">
                <a16:creationId xmlns:a16="http://schemas.microsoft.com/office/drawing/2014/main" id="{DA10EF2F-13D9-314C-AA15-F19BB1D6BA3F}"/>
              </a:ext>
            </a:extLst>
          </p:cNvPr>
          <p:cNvSpPr txBox="1"/>
          <p:nvPr/>
        </p:nvSpPr>
        <p:spPr>
          <a:xfrm>
            <a:off x="1253622" y="3353374"/>
            <a:ext cx="4356840" cy="646331"/>
          </a:xfrm>
          <a:prstGeom prst="rect">
            <a:avLst/>
          </a:prstGeom>
          <a:noFill/>
        </p:spPr>
        <p:txBody>
          <a:bodyPr wrap="square" rtlCol="0">
            <a:spAutoFit/>
          </a:bodyPr>
          <a:lstStyle/>
          <a:p>
            <a:r>
              <a:rPr lang="zh-CN" altLang="en-US" sz="1400" b="1" dirty="0"/>
              <a:t>学习收益：</a:t>
            </a:r>
            <a:r>
              <a:rPr lang="en-US" altLang="zh-CN" sz="1400" b="1" dirty="0"/>
              <a:t>+∞</a:t>
            </a:r>
          </a:p>
          <a:p>
            <a:br>
              <a:rPr lang="zh-CN" altLang="en-US" sz="1100" dirty="0"/>
            </a:br>
            <a:endParaRPr lang="zh-CN" altLang="en-US" sz="1100" dirty="0"/>
          </a:p>
        </p:txBody>
      </p:sp>
      <p:sp>
        <p:nvSpPr>
          <p:cNvPr id="8" name="文本框 7">
            <a:extLst>
              <a:ext uri="{FF2B5EF4-FFF2-40B4-BE49-F238E27FC236}">
                <a16:creationId xmlns:a16="http://schemas.microsoft.com/office/drawing/2014/main" id="{37CA78F5-9822-3041-AF57-FCF6D97907C1}"/>
              </a:ext>
            </a:extLst>
          </p:cNvPr>
          <p:cNvSpPr txBox="1"/>
          <p:nvPr/>
        </p:nvSpPr>
        <p:spPr>
          <a:xfrm>
            <a:off x="1392021" y="5375760"/>
            <a:ext cx="4356840" cy="692497"/>
          </a:xfrm>
          <a:prstGeom prst="rect">
            <a:avLst/>
          </a:prstGeom>
          <a:noFill/>
        </p:spPr>
        <p:txBody>
          <a:bodyPr wrap="square" rtlCol="0">
            <a:spAutoFit/>
          </a:bodyPr>
          <a:lstStyle/>
          <a:p>
            <a:r>
              <a:rPr lang="en-US" altLang="zh-CN" sz="1400" b="1" dirty="0"/>
              <a:t>P=F1/(1+j)+F2/(1+j)^2+…+</a:t>
            </a:r>
            <a:r>
              <a:rPr lang="en-US" altLang="zh-CN" sz="1400" b="1" dirty="0" err="1"/>
              <a:t>Fn</a:t>
            </a:r>
            <a:r>
              <a:rPr lang="en-US" altLang="zh-CN" sz="1400" b="1" dirty="0"/>
              <a:t>/(1+j)^n</a:t>
            </a:r>
          </a:p>
          <a:p>
            <a:r>
              <a:rPr lang="en-US" altLang="zh-CN" sz="1400" b="1" dirty="0"/>
              <a:t>P=13967.248</a:t>
            </a:r>
            <a:r>
              <a:rPr lang="zh-CN" altLang="en-US" sz="1400" b="1" dirty="0"/>
              <a:t>人民币</a:t>
            </a:r>
            <a:br>
              <a:rPr lang="zh-CN" altLang="en-US" sz="1100" dirty="0"/>
            </a:br>
            <a:endParaRPr lang="zh-CN" altLang="en-US" sz="1100" dirty="0"/>
          </a:p>
        </p:txBody>
      </p:sp>
      <p:sp>
        <p:nvSpPr>
          <p:cNvPr id="9" name="矩形 8">
            <a:extLst>
              <a:ext uri="{FF2B5EF4-FFF2-40B4-BE49-F238E27FC236}">
                <a16:creationId xmlns:a16="http://schemas.microsoft.com/office/drawing/2014/main" id="{003497A4-1501-D445-A828-29662FB56AF8}"/>
              </a:ext>
            </a:extLst>
          </p:cNvPr>
          <p:cNvSpPr/>
          <p:nvPr/>
        </p:nvSpPr>
        <p:spPr>
          <a:xfrm>
            <a:off x="1137724" y="4278610"/>
            <a:ext cx="4865434"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成本效益分析</a:t>
            </a:r>
            <a:r>
              <a:rPr lang="en-US" altLang="zh-CN" spc="300" dirty="0"/>
              <a:t>-</a:t>
            </a:r>
            <a:r>
              <a:rPr lang="zh-CN" altLang="en-US" spc="300" dirty="0"/>
              <a:t>回报率</a:t>
            </a:r>
          </a:p>
        </p:txBody>
      </p:sp>
    </p:spTree>
    <p:extLst>
      <p:ext uri="{BB962C8B-B14F-4D97-AF65-F5344CB8AC3E}">
        <p14:creationId xmlns:p14="http://schemas.microsoft.com/office/powerpoint/2010/main" val="3045316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1商品入库">
            <a:extLst>
              <a:ext uri="{FF2B5EF4-FFF2-40B4-BE49-F238E27FC236}">
                <a16:creationId xmlns:a16="http://schemas.microsoft.com/office/drawing/2014/main" id="{B788CF8E-B7A7-BD4C-8148-5428B9FC82A5}"/>
              </a:ext>
            </a:extLst>
          </p:cNvPr>
          <p:cNvSpPr txBox="1"/>
          <p:nvPr/>
        </p:nvSpPr>
        <p:spPr>
          <a:xfrm>
            <a:off x="4007456" y="2957632"/>
            <a:ext cx="4913806" cy="824970"/>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lvl1pPr>
              <a:lnSpc>
                <a:spcPct val="80000"/>
              </a:lnSpc>
              <a:defRPr sz="8100" b="1" spc="-162">
                <a:solidFill>
                  <a:srgbClr val="000000"/>
                </a:solidFill>
              </a:defRPr>
            </a:lvl1pPr>
          </a:lstStyle>
          <a:p>
            <a:pPr algn="ct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草拟开发计划</a:t>
            </a:r>
            <a:endParaRPr lang="en-US" altLang="zh-CN" sz="6000" b="0" spc="300" dirty="0"/>
          </a:p>
        </p:txBody>
      </p:sp>
      <p:sp>
        <p:nvSpPr>
          <p:cNvPr id="16" name="CHAPTER 01">
            <a:extLst>
              <a:ext uri="{FF2B5EF4-FFF2-40B4-BE49-F238E27FC236}">
                <a16:creationId xmlns:a16="http://schemas.microsoft.com/office/drawing/2014/main" id="{09D46E8F-D1BE-B745-ABC0-E66DA0868F9A}"/>
              </a:ext>
            </a:extLst>
          </p:cNvPr>
          <p:cNvSpPr txBox="1"/>
          <p:nvPr/>
        </p:nvSpPr>
        <p:spPr>
          <a:xfrm>
            <a:off x="4073150" y="2702634"/>
            <a:ext cx="2779608"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Draft development plan</a:t>
            </a:r>
          </a:p>
        </p:txBody>
      </p:sp>
      <p:sp>
        <p:nvSpPr>
          <p:cNvPr id="18" name="形状">
            <a:extLst>
              <a:ext uri="{FF2B5EF4-FFF2-40B4-BE49-F238E27FC236}">
                <a16:creationId xmlns:a16="http://schemas.microsoft.com/office/drawing/2014/main" id="{DF675B78-271D-594F-814F-179430E99F50}"/>
              </a:ext>
            </a:extLst>
          </p:cNvPr>
          <p:cNvSpPr/>
          <p:nvPr/>
        </p:nvSpPr>
        <p:spPr>
          <a:xfrm>
            <a:off x="2868098" y="2875759"/>
            <a:ext cx="877413" cy="848228"/>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rgbClr val="000000"/>
          </a:solidFill>
          <a:ln w="12700">
            <a:miter lim="400000"/>
          </a:ln>
        </p:spPr>
        <p:txBody>
          <a:bodyPr lIns="45719" rIns="45719" anchor="ctr"/>
          <a:lstStyle/>
          <a:p>
            <a:pPr defTabSz="457062">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a:p>
        </p:txBody>
      </p:sp>
      <p:sp>
        <p:nvSpPr>
          <p:cNvPr id="15" name="平行四边形 14">
            <a:extLst>
              <a:ext uri="{FF2B5EF4-FFF2-40B4-BE49-F238E27FC236}">
                <a16:creationId xmlns:a16="http://schemas.microsoft.com/office/drawing/2014/main" id="{3047B04A-AA32-8443-AAF1-D6C84D32F924}"/>
              </a:ext>
            </a:extLst>
          </p:cNvPr>
          <p:cNvSpPr/>
          <p:nvPr/>
        </p:nvSpPr>
        <p:spPr>
          <a:xfrm rot="7916813">
            <a:off x="9367099" y="-4403084"/>
            <a:ext cx="2332669"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幻灯片编号">
            <a:extLst>
              <a:ext uri="{FF2B5EF4-FFF2-40B4-BE49-F238E27FC236}">
                <a16:creationId xmlns:a16="http://schemas.microsoft.com/office/drawing/2014/main" id="{62396536-E454-DA41-B03A-0166B3A1E8FD}"/>
              </a:ext>
            </a:extLst>
          </p:cNvPr>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28</a:t>
            </a:r>
            <a:endParaRPr dirty="0"/>
          </a:p>
        </p:txBody>
      </p:sp>
      <p:sp>
        <p:nvSpPr>
          <p:cNvPr id="2" name="文本框 1">
            <a:extLst>
              <a:ext uri="{FF2B5EF4-FFF2-40B4-BE49-F238E27FC236}">
                <a16:creationId xmlns:a16="http://schemas.microsoft.com/office/drawing/2014/main" id="{10788045-77FF-0543-ACC1-DC1627F17947}"/>
              </a:ext>
            </a:extLst>
          </p:cNvPr>
          <p:cNvSpPr txBox="1"/>
          <p:nvPr/>
        </p:nvSpPr>
        <p:spPr>
          <a:xfrm>
            <a:off x="5462954" y="984738"/>
            <a:ext cx="247184" cy="369332"/>
          </a:xfrm>
          <a:prstGeom prst="rect">
            <a:avLst/>
          </a:prstGeom>
          <a:noFill/>
        </p:spPr>
        <p:txBody>
          <a:bodyPr wrap="none" rtlCol="0">
            <a:spAutoFit/>
          </a:bodyPr>
          <a:lstStyle/>
          <a:p>
            <a:r>
              <a:rPr kumimoji="1" lang="zh-CN" altLang="en-US" dirty="0"/>
              <a:t> </a:t>
            </a:r>
          </a:p>
        </p:txBody>
      </p:sp>
    </p:spTree>
    <p:extLst>
      <p:ext uri="{BB962C8B-B14F-4D97-AF65-F5344CB8AC3E}">
        <p14:creationId xmlns:p14="http://schemas.microsoft.com/office/powerpoint/2010/main" val="3405903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63408E-17C8-5643-84D0-5EF7D5FB9B5B}"/>
              </a:ext>
            </a:extLst>
          </p:cNvPr>
          <p:cNvPicPr>
            <a:picLocks noChangeAspect="1"/>
          </p:cNvPicPr>
          <p:nvPr/>
        </p:nvPicPr>
        <p:blipFill>
          <a:blip r:embed="rId2"/>
          <a:stretch>
            <a:fillRect/>
          </a:stretch>
        </p:blipFill>
        <p:spPr>
          <a:xfrm>
            <a:off x="24714" y="98119"/>
            <a:ext cx="12124251" cy="6661762"/>
          </a:xfrm>
          <a:prstGeom prst="rect">
            <a:avLst/>
          </a:prstGeom>
        </p:spPr>
      </p:pic>
      <p:sp>
        <p:nvSpPr>
          <p:cNvPr id="6" name="OUR COMPANY IN THE TIME">
            <a:extLst>
              <a:ext uri="{FF2B5EF4-FFF2-40B4-BE49-F238E27FC236}">
                <a16:creationId xmlns:a16="http://schemas.microsoft.com/office/drawing/2014/main" id="{8A40B6A2-A625-EF46-A199-5C9ECAB2F0C3}"/>
              </a:ext>
            </a:extLst>
          </p:cNvPr>
          <p:cNvSpPr txBox="1"/>
          <p:nvPr/>
        </p:nvSpPr>
        <p:spPr>
          <a:xfrm>
            <a:off x="5189118" y="2598003"/>
            <a:ext cx="2330361"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spTree>
    <p:extLst>
      <p:ext uri="{BB962C8B-B14F-4D97-AF65-F5344CB8AC3E}">
        <p14:creationId xmlns:p14="http://schemas.microsoft.com/office/powerpoint/2010/main" val="1265146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35301" y="3016515"/>
            <a:ext cx="4071675" cy="82497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规模复查</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665596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6DA2F26-F31B-B44B-A288-D6F8BA62619A}"/>
              </a:ext>
            </a:extLst>
          </p:cNvPr>
          <p:cNvPicPr>
            <a:picLocks noChangeAspect="1"/>
          </p:cNvPicPr>
          <p:nvPr/>
        </p:nvPicPr>
        <p:blipFill>
          <a:blip r:embed="rId2"/>
          <a:stretch>
            <a:fillRect/>
          </a:stretch>
        </p:blipFill>
        <p:spPr>
          <a:xfrm>
            <a:off x="478276" y="2810655"/>
            <a:ext cx="11235447" cy="2627759"/>
          </a:xfrm>
          <a:prstGeom prst="rect">
            <a:avLst/>
          </a:prstGeom>
        </p:spPr>
      </p:pic>
      <p:sp>
        <p:nvSpPr>
          <p:cNvPr id="6" name="OUR COMPANY IN THE TIME">
            <a:extLst>
              <a:ext uri="{FF2B5EF4-FFF2-40B4-BE49-F238E27FC236}">
                <a16:creationId xmlns:a16="http://schemas.microsoft.com/office/drawing/2014/main" id="{F53B2BC0-5C38-2340-8539-98F81B041BF2}"/>
              </a:ext>
            </a:extLst>
          </p:cNvPr>
          <p:cNvSpPr txBox="1"/>
          <p:nvPr/>
        </p:nvSpPr>
        <p:spPr>
          <a:xfrm>
            <a:off x="874797" y="923603"/>
            <a:ext cx="2300889"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任务分配</a:t>
            </a:r>
            <a:endParaRPr sz="4000" spc="300" dirty="0"/>
          </a:p>
        </p:txBody>
      </p:sp>
    </p:spTree>
    <p:extLst>
      <p:ext uri="{BB962C8B-B14F-4D97-AF65-F5344CB8AC3E}">
        <p14:creationId xmlns:p14="http://schemas.microsoft.com/office/powerpoint/2010/main" val="12116382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621137" cy="2300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31</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87</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8577492" y="3286485"/>
            <a:ext cx="257454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需求分析</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81</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4829362" y="3292285"/>
            <a:ext cx="2574549"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altLang="zh-CN" sz="2000" dirty="0"/>
              <a:t>Word</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80</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 </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26602915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32</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226047" cy="19851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 学习辅导（第六版）北京：清华大学出版社，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200" dirty="0">
                <a:solidFill>
                  <a:schemeClr val="tx1">
                    <a:lumMod val="95000"/>
                    <a:lumOff val="5000"/>
                  </a:schemeClr>
                </a:solidFill>
                <a:sym typeface="Lato Light"/>
              </a:rPr>
              <a:t>3.</a:t>
            </a:r>
            <a:r>
              <a:rPr lang="zh-CN" altLang="en-US" sz="1200" dirty="0">
                <a:solidFill>
                  <a:schemeClr val="tx1">
                    <a:lumMod val="95000"/>
                    <a:lumOff val="5000"/>
                  </a:schemeClr>
                </a:solidFill>
                <a:sym typeface="Lato Light"/>
              </a:rPr>
              <a:t> </a:t>
            </a:r>
            <a:r>
              <a:rPr lang="en-US" altLang="zh-CN" sz="1200" dirty="0" err="1">
                <a:solidFill>
                  <a:schemeClr val="tx1">
                    <a:lumMod val="95000"/>
                    <a:lumOff val="5000"/>
                  </a:schemeClr>
                </a:solidFill>
                <a:sym typeface="Lato Light"/>
              </a:rPr>
              <a:t>Enum</a:t>
            </a:r>
            <a:r>
              <a:rPr lang="en-US" altLang="zh-CN" sz="1200" dirty="0">
                <a:solidFill>
                  <a:schemeClr val="tx1">
                    <a:lumMod val="95000"/>
                    <a:lumOff val="5000"/>
                  </a:schemeClr>
                </a:solidFill>
                <a:sym typeface="Lato Light"/>
              </a:rPr>
              <a:t> </a:t>
            </a:r>
            <a:r>
              <a:rPr lang="zh-CN" altLang="en-US" sz="1200" dirty="0">
                <a:solidFill>
                  <a:schemeClr val="tx1">
                    <a:lumMod val="95000"/>
                    <a:lumOff val="5000"/>
                  </a:schemeClr>
                </a:solidFill>
                <a:sym typeface="Lato Light"/>
              </a:rPr>
              <a:t>写给</a:t>
            </a:r>
            <a:r>
              <a:rPr lang="en-US" altLang="zh-CN" sz="1200" dirty="0">
                <a:solidFill>
                  <a:schemeClr val="tx1">
                    <a:lumMod val="95000"/>
                    <a:lumOff val="5000"/>
                  </a:schemeClr>
                </a:solidFill>
                <a:sym typeface="Lato Light"/>
              </a:rPr>
              <a:t>OpenGL</a:t>
            </a:r>
            <a:r>
              <a:rPr lang="zh-CN" altLang="en-US" sz="1200" dirty="0">
                <a:solidFill>
                  <a:schemeClr val="tx1">
                    <a:lumMod val="95000"/>
                    <a:lumOff val="5000"/>
                  </a:schemeClr>
                </a:solidFill>
                <a:sym typeface="Lato Light"/>
              </a:rPr>
              <a:t>开发者们的</a:t>
            </a:r>
            <a:r>
              <a:rPr lang="en-US" altLang="zh-CN" sz="1200" dirty="0">
                <a:solidFill>
                  <a:schemeClr val="tx1">
                    <a:lumMod val="95000"/>
                    <a:lumOff val="5000"/>
                  </a:schemeClr>
                </a:solidFill>
                <a:sym typeface="Lato Light"/>
              </a:rPr>
              <a:t>Metal</a:t>
            </a:r>
            <a:r>
              <a:rPr lang="zh-CN" altLang="en-US" sz="1200" dirty="0">
                <a:solidFill>
                  <a:schemeClr val="tx1">
                    <a:lumMod val="95000"/>
                    <a:lumOff val="5000"/>
                  </a:schemeClr>
                </a:solidFill>
                <a:sym typeface="Lato Light"/>
              </a:rPr>
              <a:t>开发指南 </a:t>
            </a:r>
            <a:r>
              <a:rPr lang="en-US" altLang="zh-CN" sz="1200" dirty="0">
                <a:solidFill>
                  <a:schemeClr val="tx1">
                    <a:lumMod val="95000"/>
                    <a:lumOff val="5000"/>
                  </a:schemeClr>
                </a:solidFill>
                <a:sym typeface="Lato Light"/>
                <a:hlinkClick r:id="rId2"/>
              </a:rPr>
              <a:t>https://juejin.jm/post/5b1e8fade51d45068f65d6e8</a:t>
            </a:r>
            <a:r>
              <a:rPr lang="en-US" altLang="zh-CN" sz="1200" dirty="0">
                <a:solidFill>
                  <a:schemeClr val="tx1">
                    <a:lumMod val="95000"/>
                    <a:lumOff val="5000"/>
                  </a:schemeClr>
                </a:solidFill>
                <a:sym typeface="Lato Light"/>
              </a:rPr>
              <a:t>,</a:t>
            </a:r>
            <a:r>
              <a:rPr lang="zh-CN" altLang="en-US" sz="1200" dirty="0">
                <a:solidFill>
                  <a:schemeClr val="tx1">
                    <a:lumMod val="95000"/>
                    <a:lumOff val="5000"/>
                  </a:schemeClr>
                </a:solidFill>
                <a:sym typeface="Lato Light"/>
              </a:rPr>
              <a:t> </a:t>
            </a:r>
            <a:r>
              <a:rPr lang="en-US" altLang="zh-CN" sz="1200" dirty="0">
                <a:solidFill>
                  <a:schemeClr val="tx1">
                    <a:lumMod val="95000"/>
                    <a:lumOff val="5000"/>
                  </a:schemeClr>
                </a:solidFill>
                <a:sym typeface="Lato Light"/>
              </a:rPr>
              <a:t>2018</a:t>
            </a:r>
            <a:endParaRPr lang="en-US" altLang="zh-CN" sz="1200" dirty="0"/>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3">
            <a:extLst/>
          </a:blip>
          <a:srcRect l="24996" r="24996"/>
          <a:stretch>
            <a:fillRect/>
          </a:stretch>
        </p:blipFill>
        <p:spPr>
          <a:xfrm>
            <a:off x="7241059" y="0"/>
            <a:ext cx="4963642"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sz="1600" dirty="0">
                <a:uFill>
                  <a:solidFill>
                    <a:srgbClr val="7F7F7F"/>
                  </a:solidFill>
                </a:uFill>
                <a:latin typeface="+mj-lt"/>
                <a:ea typeface="+mj-ea"/>
                <a:cs typeface="+mj-cs"/>
                <a:sym typeface="Helvetica"/>
              </a:rPr>
              <a:t>32</a:t>
            </a:r>
          </a:p>
        </p:txBody>
      </p:sp>
    </p:spTree>
    <p:extLst>
      <p:ext uri="{BB962C8B-B14F-4D97-AF65-F5344CB8AC3E}">
        <p14:creationId xmlns:p14="http://schemas.microsoft.com/office/powerpoint/2010/main" val="82893473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33</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23568161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69A7092-347F-F14E-96E4-4C5565785662}"/>
              </a:ext>
            </a:extLst>
          </p:cNvPr>
          <p:cNvPicPr>
            <a:picLocks noChangeAspect="1"/>
          </p:cNvPicPr>
          <p:nvPr/>
        </p:nvPicPr>
        <p:blipFill>
          <a:blip r:embed="rId2"/>
          <a:stretch>
            <a:fillRect/>
          </a:stretch>
        </p:blipFill>
        <p:spPr>
          <a:xfrm>
            <a:off x="8231707" y="2394149"/>
            <a:ext cx="2781300" cy="5626100"/>
          </a:xfrm>
          <a:prstGeom prst="rect">
            <a:avLst/>
          </a:prstGeom>
        </p:spPr>
      </p:pic>
      <p:pic>
        <p:nvPicPr>
          <p:cNvPr id="10" name="图片 9">
            <a:extLst>
              <a:ext uri="{FF2B5EF4-FFF2-40B4-BE49-F238E27FC236}">
                <a16:creationId xmlns:a16="http://schemas.microsoft.com/office/drawing/2014/main" id="{81C8AD05-96EA-1545-A748-98E708F9250E}"/>
              </a:ext>
            </a:extLst>
          </p:cNvPr>
          <p:cNvPicPr>
            <a:picLocks noChangeAspect="1"/>
          </p:cNvPicPr>
          <p:nvPr/>
        </p:nvPicPr>
        <p:blipFill>
          <a:blip r:embed="rId3">
            <a:alphaModFix amt="13000"/>
          </a:blip>
          <a:stretch>
            <a:fillRect/>
          </a:stretch>
        </p:blipFill>
        <p:spPr>
          <a:xfrm>
            <a:off x="-37071" y="-12356"/>
            <a:ext cx="12192000" cy="6858000"/>
          </a:xfrm>
          <a:prstGeom prst="rect">
            <a:avLst/>
          </a:prstGeom>
        </p:spPr>
      </p:pic>
      <p:sp>
        <p:nvSpPr>
          <p:cNvPr id="4" name="文本框 3">
            <a:extLst>
              <a:ext uri="{FF2B5EF4-FFF2-40B4-BE49-F238E27FC236}">
                <a16:creationId xmlns:a16="http://schemas.microsoft.com/office/drawing/2014/main" id="{C4B9643F-2157-3645-9D8E-D2416BB710F2}"/>
              </a:ext>
            </a:extLst>
          </p:cNvPr>
          <p:cNvSpPr txBox="1"/>
          <p:nvPr/>
        </p:nvSpPr>
        <p:spPr>
          <a:xfrm>
            <a:off x="9170879" y="458418"/>
            <a:ext cx="3708971" cy="1815882"/>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在</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移动终端设备</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观察</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立体图形</a:t>
            </a:r>
            <a:endParaRPr kumimoji="1" lang="en-US" altLang="zh-CN" sz="2800" dirty="0">
              <a:latin typeface="PingFang SC Medium" panose="020B0400000000000000" pitchFamily="34" charset="-122"/>
              <a:ea typeface="PingFang SC Medium" panose="020B0400000000000000" pitchFamily="34" charset="-122"/>
            </a:endParaRPr>
          </a:p>
        </p:txBody>
      </p:sp>
      <p:sp>
        <p:nvSpPr>
          <p:cNvPr id="17" name="燕尾形箭头 16">
            <a:extLst>
              <a:ext uri="{FF2B5EF4-FFF2-40B4-BE49-F238E27FC236}">
                <a16:creationId xmlns:a16="http://schemas.microsoft.com/office/drawing/2014/main" id="{104D5E90-FE89-ED4F-8F00-1FB22FF6BB08}"/>
              </a:ext>
            </a:extLst>
          </p:cNvPr>
          <p:cNvSpPr/>
          <p:nvPr/>
        </p:nvSpPr>
        <p:spPr>
          <a:xfrm rot="10800000">
            <a:off x="7873133" y="1378716"/>
            <a:ext cx="1181272" cy="410287"/>
          </a:xfrm>
          <a:prstGeom prst="notched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箭头 18">
            <a:extLst>
              <a:ext uri="{FF2B5EF4-FFF2-40B4-BE49-F238E27FC236}">
                <a16:creationId xmlns:a16="http://schemas.microsoft.com/office/drawing/2014/main" id="{A6FAA120-57C6-314F-87A7-64F51175EEE6}"/>
              </a:ext>
            </a:extLst>
          </p:cNvPr>
          <p:cNvSpPr/>
          <p:nvPr/>
        </p:nvSpPr>
        <p:spPr>
          <a:xfrm rot="10800000">
            <a:off x="7897847" y="1814585"/>
            <a:ext cx="1181272" cy="410287"/>
          </a:xfrm>
          <a:prstGeom prst="notched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箭头 19">
            <a:extLst>
              <a:ext uri="{FF2B5EF4-FFF2-40B4-BE49-F238E27FC236}">
                <a16:creationId xmlns:a16="http://schemas.microsoft.com/office/drawing/2014/main" id="{7B2EE180-CB74-0C45-B604-B1D7BB480630}"/>
              </a:ext>
            </a:extLst>
          </p:cNvPr>
          <p:cNvSpPr/>
          <p:nvPr/>
        </p:nvSpPr>
        <p:spPr>
          <a:xfrm rot="10800000">
            <a:off x="7873133" y="908490"/>
            <a:ext cx="1181272" cy="410287"/>
          </a:xfrm>
          <a:prstGeom prst="notched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5534BD0-E1DF-EA4E-BD9C-2073308A60C2}"/>
              </a:ext>
            </a:extLst>
          </p:cNvPr>
          <p:cNvSpPr txBox="1"/>
          <p:nvPr/>
        </p:nvSpPr>
        <p:spPr>
          <a:xfrm>
            <a:off x="5782931" y="941689"/>
            <a:ext cx="1865902" cy="369332"/>
          </a:xfrm>
          <a:prstGeom prst="rect">
            <a:avLst/>
          </a:prstGeom>
          <a:noFill/>
        </p:spPr>
        <p:txBody>
          <a:bodyPr wrap="square" rtlCol="0">
            <a:spAutoFit/>
          </a:bodyPr>
          <a:lstStyle/>
          <a:p>
            <a:r>
              <a:rPr kumimoji="1" lang="zh-CN" altLang="en-US" dirty="0"/>
              <a:t>便捷性</a:t>
            </a:r>
            <a:r>
              <a:rPr kumimoji="1" lang="en-US" altLang="zh-CN" dirty="0"/>
              <a:t>&amp;</a:t>
            </a:r>
            <a:r>
              <a:rPr kumimoji="1" lang="zh-CN" altLang="en-US" dirty="0"/>
              <a:t>高性能</a:t>
            </a:r>
          </a:p>
        </p:txBody>
      </p:sp>
      <p:sp>
        <p:nvSpPr>
          <p:cNvPr id="25" name="文本框 24">
            <a:extLst>
              <a:ext uri="{FF2B5EF4-FFF2-40B4-BE49-F238E27FC236}">
                <a16:creationId xmlns:a16="http://schemas.microsoft.com/office/drawing/2014/main" id="{AFB436F8-A1A5-C444-8CE2-83760AFE2468}"/>
              </a:ext>
            </a:extLst>
          </p:cNvPr>
          <p:cNvSpPr txBox="1"/>
          <p:nvPr/>
        </p:nvSpPr>
        <p:spPr>
          <a:xfrm>
            <a:off x="4274149" y="1366359"/>
            <a:ext cx="3598984" cy="369332"/>
          </a:xfrm>
          <a:prstGeom prst="rect">
            <a:avLst/>
          </a:prstGeom>
          <a:noFill/>
        </p:spPr>
        <p:txBody>
          <a:bodyPr wrap="square" rtlCol="0">
            <a:spAutoFit/>
          </a:bodyPr>
          <a:lstStyle/>
          <a:p>
            <a:r>
              <a:rPr kumimoji="1" lang="zh-CN" altLang="en-US" dirty="0"/>
              <a:t>动态</a:t>
            </a:r>
            <a:r>
              <a:rPr kumimoji="1" lang="en-US" altLang="zh-CN" dirty="0"/>
              <a:t>360</a:t>
            </a:r>
            <a:r>
              <a:rPr kumimoji="1" lang="zh-CN" altLang="en-US" dirty="0"/>
              <a:t>度观察</a:t>
            </a:r>
            <a:r>
              <a:rPr kumimoji="1" lang="en-US" altLang="zh-CN" dirty="0"/>
              <a:t>&amp;</a:t>
            </a:r>
            <a:r>
              <a:rPr kumimoji="1" lang="zh-CN" altLang="en-US" dirty="0"/>
              <a:t>静态锁定观察</a:t>
            </a:r>
          </a:p>
        </p:txBody>
      </p:sp>
      <p:sp>
        <p:nvSpPr>
          <p:cNvPr id="26" name="文本框 25">
            <a:extLst>
              <a:ext uri="{FF2B5EF4-FFF2-40B4-BE49-F238E27FC236}">
                <a16:creationId xmlns:a16="http://schemas.microsoft.com/office/drawing/2014/main" id="{91D81733-42B6-7947-BCF4-755F4B963B5B}"/>
              </a:ext>
            </a:extLst>
          </p:cNvPr>
          <p:cNvSpPr txBox="1"/>
          <p:nvPr/>
        </p:nvSpPr>
        <p:spPr>
          <a:xfrm>
            <a:off x="6243290" y="1818469"/>
            <a:ext cx="2286000" cy="369332"/>
          </a:xfrm>
          <a:prstGeom prst="rect">
            <a:avLst/>
          </a:prstGeom>
          <a:noFill/>
        </p:spPr>
        <p:txBody>
          <a:bodyPr wrap="square" rtlCol="0">
            <a:spAutoFit/>
          </a:bodyPr>
          <a:lstStyle/>
          <a:p>
            <a:r>
              <a:rPr kumimoji="1" lang="zh-CN" altLang="en-US" dirty="0"/>
              <a:t>阴影</a:t>
            </a:r>
            <a:r>
              <a:rPr kumimoji="1" lang="en-US" altLang="zh-CN" dirty="0"/>
              <a:t>&amp;</a:t>
            </a:r>
            <a:r>
              <a:rPr kumimoji="1" lang="zh-CN" altLang="en-US" dirty="0"/>
              <a:t>透视</a:t>
            </a:r>
          </a:p>
        </p:txBody>
      </p:sp>
    </p:spTree>
    <p:extLst>
      <p:ext uri="{BB962C8B-B14F-4D97-AF65-F5344CB8AC3E}">
        <p14:creationId xmlns:p14="http://schemas.microsoft.com/office/powerpoint/2010/main" val="14523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0975042" y="349372"/>
            <a:ext cx="474413" cy="2154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5</a:t>
            </a:fld>
            <a:endParaRPr dirty="0"/>
          </a:p>
        </p:txBody>
      </p:sp>
      <p:grpSp>
        <p:nvGrpSpPr>
          <p:cNvPr id="952" name="成组"/>
          <p:cNvGrpSpPr/>
          <p:nvPr/>
        </p:nvGrpSpPr>
        <p:grpSpPr>
          <a:xfrm>
            <a:off x="4068117" y="2526256"/>
            <a:ext cx="3645374" cy="2935588"/>
            <a:chOff x="0" y="0"/>
            <a:chExt cx="7290747" cy="5871174"/>
          </a:xfrm>
        </p:grpSpPr>
        <p:sp>
          <p:nvSpPr>
            <p:cNvPr id="940" name="形状"/>
            <p:cNvSpPr/>
            <p:nvPr/>
          </p:nvSpPr>
          <p:spPr>
            <a:xfrm>
              <a:off x="-1" y="-1"/>
              <a:ext cx="7290749" cy="4407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00"/>
                    <a:pt x="21600" y="1000"/>
                    <a:pt x="21600" y="1000"/>
                  </a:cubicBezTo>
                  <a:cubicBezTo>
                    <a:pt x="21600" y="451"/>
                    <a:pt x="21336" y="0"/>
                    <a:pt x="21004" y="0"/>
                  </a:cubicBezTo>
                  <a:cubicBezTo>
                    <a:pt x="604" y="0"/>
                    <a:pt x="604" y="0"/>
                    <a:pt x="604" y="0"/>
                  </a:cubicBezTo>
                  <a:cubicBezTo>
                    <a:pt x="272" y="0"/>
                    <a:pt x="0" y="451"/>
                    <a:pt x="0" y="1000"/>
                  </a:cubicBezTo>
                  <a:cubicBezTo>
                    <a:pt x="0" y="21600"/>
                    <a:pt x="0" y="21600"/>
                    <a:pt x="0" y="21600"/>
                  </a:cubicBezTo>
                  <a:lnTo>
                    <a:pt x="21600"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1" name="形状"/>
            <p:cNvSpPr/>
            <p:nvPr/>
          </p:nvSpPr>
          <p:spPr>
            <a:xfrm>
              <a:off x="283761" y="299846"/>
              <a:ext cx="6723225" cy="3804496"/>
            </a:xfrm>
            <a:custGeom>
              <a:avLst/>
              <a:gdLst/>
              <a:ahLst/>
              <a:cxnLst>
                <a:cxn ang="0">
                  <a:pos x="wd2" y="hd2"/>
                </a:cxn>
                <a:cxn ang="5400000">
                  <a:pos x="wd2" y="hd2"/>
                </a:cxn>
                <a:cxn ang="10800000">
                  <a:pos x="wd2" y="hd2"/>
                </a:cxn>
                <a:cxn ang="16200000">
                  <a:pos x="wd2" y="hd2"/>
                </a:cxn>
              </a:cxnLst>
              <a:rect l="0" t="0" r="r" b="b"/>
              <a:pathLst>
                <a:path w="21600" h="21600" extrusionOk="0">
                  <a:moveTo>
                    <a:pt x="21496" y="183"/>
                  </a:moveTo>
                  <a:lnTo>
                    <a:pt x="21496" y="21417"/>
                  </a:lnTo>
                  <a:lnTo>
                    <a:pt x="104" y="21417"/>
                  </a:lnTo>
                  <a:lnTo>
                    <a:pt x="104" y="183"/>
                  </a:lnTo>
                  <a:lnTo>
                    <a:pt x="21496" y="183"/>
                  </a:lnTo>
                  <a:close/>
                  <a:moveTo>
                    <a:pt x="21600" y="0"/>
                  </a:moveTo>
                  <a:lnTo>
                    <a:pt x="0" y="0"/>
                  </a:lnTo>
                  <a:lnTo>
                    <a:pt x="0" y="21600"/>
                  </a:lnTo>
                  <a:lnTo>
                    <a:pt x="21600" y="21600"/>
                  </a:ln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2" name="矩形"/>
            <p:cNvSpPr/>
            <p:nvPr/>
          </p:nvSpPr>
          <p:spPr>
            <a:xfrm>
              <a:off x="316007" y="332088"/>
              <a:ext cx="6658733" cy="3740012"/>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3" name="形状"/>
            <p:cNvSpPr/>
            <p:nvPr/>
          </p:nvSpPr>
          <p:spPr>
            <a:xfrm>
              <a:off x="2408383" y="5771224"/>
              <a:ext cx="2445404" cy="99951"/>
            </a:xfrm>
            <a:custGeom>
              <a:avLst/>
              <a:gdLst/>
              <a:ahLst/>
              <a:cxnLst>
                <a:cxn ang="0">
                  <a:pos x="wd2" y="hd2"/>
                </a:cxn>
                <a:cxn ang="5400000">
                  <a:pos x="wd2" y="hd2"/>
                </a:cxn>
                <a:cxn ang="10800000">
                  <a:pos x="wd2" y="hd2"/>
                </a:cxn>
                <a:cxn ang="16200000">
                  <a:pos x="wd2" y="hd2"/>
                </a:cxn>
              </a:cxnLst>
              <a:rect l="0" t="0" r="r" b="b"/>
              <a:pathLst>
                <a:path w="21525" h="21600" extrusionOk="0">
                  <a:moveTo>
                    <a:pt x="21524" y="14811"/>
                  </a:moveTo>
                  <a:cubicBezTo>
                    <a:pt x="12065" y="3086"/>
                    <a:pt x="12065" y="3086"/>
                    <a:pt x="12065" y="3086"/>
                  </a:cubicBezTo>
                  <a:cubicBezTo>
                    <a:pt x="12065" y="0"/>
                    <a:pt x="12065" y="0"/>
                    <a:pt x="12065" y="0"/>
                  </a:cubicBezTo>
                  <a:cubicBezTo>
                    <a:pt x="10775" y="1851"/>
                    <a:pt x="10775" y="1851"/>
                    <a:pt x="10775" y="1851"/>
                  </a:cubicBezTo>
                  <a:cubicBezTo>
                    <a:pt x="9460" y="0"/>
                    <a:pt x="9460" y="0"/>
                    <a:pt x="9460" y="0"/>
                  </a:cubicBezTo>
                  <a:cubicBezTo>
                    <a:pt x="9460" y="3086"/>
                    <a:pt x="9460" y="3086"/>
                    <a:pt x="9460" y="3086"/>
                  </a:cubicBezTo>
                  <a:cubicBezTo>
                    <a:pt x="0" y="14811"/>
                    <a:pt x="0" y="14811"/>
                    <a:pt x="0" y="14811"/>
                  </a:cubicBezTo>
                  <a:cubicBezTo>
                    <a:pt x="0" y="14811"/>
                    <a:pt x="-25" y="21600"/>
                    <a:pt x="582" y="21600"/>
                  </a:cubicBezTo>
                  <a:cubicBezTo>
                    <a:pt x="1012" y="21600"/>
                    <a:pt x="6222" y="21600"/>
                    <a:pt x="9460" y="21600"/>
                  </a:cubicBezTo>
                  <a:cubicBezTo>
                    <a:pt x="10977" y="21600"/>
                    <a:pt x="12065" y="21600"/>
                    <a:pt x="12065" y="21600"/>
                  </a:cubicBezTo>
                  <a:cubicBezTo>
                    <a:pt x="15302" y="21600"/>
                    <a:pt x="20513" y="21600"/>
                    <a:pt x="20943" y="21600"/>
                  </a:cubicBezTo>
                  <a:cubicBezTo>
                    <a:pt x="21575" y="21600"/>
                    <a:pt x="21524" y="14811"/>
                    <a:pt x="21524" y="14811"/>
                  </a:cubicBez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4" name="形状"/>
            <p:cNvSpPr/>
            <p:nvPr/>
          </p:nvSpPr>
          <p:spPr>
            <a:xfrm>
              <a:off x="2392628" y="5000654"/>
              <a:ext cx="2476469" cy="847953"/>
            </a:xfrm>
            <a:custGeom>
              <a:avLst/>
              <a:gdLst/>
              <a:ahLst/>
              <a:cxnLst>
                <a:cxn ang="0">
                  <a:pos x="wd2" y="hd2"/>
                </a:cxn>
                <a:cxn ang="5400000">
                  <a:pos x="wd2" y="hd2"/>
                </a:cxn>
                <a:cxn ang="10800000">
                  <a:pos x="wd2" y="hd2"/>
                </a:cxn>
                <a:cxn ang="16200000">
                  <a:pos x="wd2" y="hd2"/>
                </a:cxn>
              </a:cxnLst>
              <a:rect l="0" t="0" r="r" b="b"/>
              <a:pathLst>
                <a:path w="21600" h="21600" extrusionOk="0">
                  <a:moveTo>
                    <a:pt x="19819" y="20062"/>
                  </a:moveTo>
                  <a:cubicBezTo>
                    <a:pt x="19066" y="19623"/>
                    <a:pt x="18665" y="19843"/>
                    <a:pt x="18514" y="16401"/>
                  </a:cubicBezTo>
                  <a:cubicBezTo>
                    <a:pt x="18339" y="12960"/>
                    <a:pt x="17912" y="0"/>
                    <a:pt x="17912" y="0"/>
                  </a:cubicBezTo>
                  <a:cubicBezTo>
                    <a:pt x="10813" y="293"/>
                    <a:pt x="10813" y="293"/>
                    <a:pt x="10813" y="293"/>
                  </a:cubicBezTo>
                  <a:cubicBezTo>
                    <a:pt x="3688" y="0"/>
                    <a:pt x="3688" y="0"/>
                    <a:pt x="3688" y="0"/>
                  </a:cubicBezTo>
                  <a:cubicBezTo>
                    <a:pt x="3688" y="0"/>
                    <a:pt x="3261" y="12960"/>
                    <a:pt x="3111" y="16401"/>
                  </a:cubicBezTo>
                  <a:cubicBezTo>
                    <a:pt x="2935" y="19843"/>
                    <a:pt x="2559" y="19623"/>
                    <a:pt x="1806" y="20062"/>
                  </a:cubicBezTo>
                  <a:cubicBezTo>
                    <a:pt x="1054" y="20502"/>
                    <a:pt x="0" y="21014"/>
                    <a:pt x="0" y="21307"/>
                  </a:cubicBezTo>
                  <a:cubicBezTo>
                    <a:pt x="0" y="21600"/>
                    <a:pt x="0" y="21600"/>
                    <a:pt x="0" y="21600"/>
                  </a:cubicBezTo>
                  <a:cubicBezTo>
                    <a:pt x="9508" y="21600"/>
                    <a:pt x="9508" y="21600"/>
                    <a:pt x="9508" y="21600"/>
                  </a:cubicBezTo>
                  <a:cubicBezTo>
                    <a:pt x="12092" y="21600"/>
                    <a:pt x="12092" y="21600"/>
                    <a:pt x="12092" y="21600"/>
                  </a:cubicBezTo>
                  <a:cubicBezTo>
                    <a:pt x="21600" y="21600"/>
                    <a:pt x="21600" y="21600"/>
                    <a:pt x="21600" y="21600"/>
                  </a:cubicBezTo>
                  <a:cubicBezTo>
                    <a:pt x="21600" y="21600"/>
                    <a:pt x="21600" y="21600"/>
                    <a:pt x="21600" y="21307"/>
                  </a:cubicBezTo>
                  <a:cubicBezTo>
                    <a:pt x="21600" y="21014"/>
                    <a:pt x="20571" y="20502"/>
                    <a:pt x="19819" y="20062"/>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5" name="圆形"/>
            <p:cNvSpPr/>
            <p:nvPr/>
          </p:nvSpPr>
          <p:spPr>
            <a:xfrm>
              <a:off x="3595393" y="122517"/>
              <a:ext cx="99963" cy="9995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6" name="圆形"/>
            <p:cNvSpPr/>
            <p:nvPr/>
          </p:nvSpPr>
          <p:spPr>
            <a:xfrm>
              <a:off x="3595393" y="116069"/>
              <a:ext cx="99963" cy="9995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7" name="圆形"/>
            <p:cNvSpPr/>
            <p:nvPr/>
          </p:nvSpPr>
          <p:spPr>
            <a:xfrm>
              <a:off x="3611515" y="132191"/>
              <a:ext cx="67717" cy="64483"/>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8" name="圆形"/>
            <p:cNvSpPr/>
            <p:nvPr/>
          </p:nvSpPr>
          <p:spPr>
            <a:xfrm>
              <a:off x="3630862" y="145087"/>
              <a:ext cx="32247" cy="38691"/>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9" name="圆形"/>
            <p:cNvSpPr/>
            <p:nvPr/>
          </p:nvSpPr>
          <p:spPr>
            <a:xfrm>
              <a:off x="3640537" y="161207"/>
              <a:ext cx="9675" cy="9675"/>
            </a:xfrm>
            <a:prstGeom prst="ellipse">
              <a:avLst/>
            </a:pr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0" name="形状"/>
            <p:cNvSpPr/>
            <p:nvPr/>
          </p:nvSpPr>
          <p:spPr>
            <a:xfrm>
              <a:off x="2392628" y="5000654"/>
              <a:ext cx="2002458" cy="847953"/>
            </a:xfrm>
            <a:custGeom>
              <a:avLst/>
              <a:gdLst/>
              <a:ahLst/>
              <a:cxnLst>
                <a:cxn ang="0">
                  <a:pos x="wd2" y="hd2"/>
                </a:cxn>
                <a:cxn ang="5400000">
                  <a:pos x="wd2" y="hd2"/>
                </a:cxn>
                <a:cxn ang="10800000">
                  <a:pos x="wd2" y="hd2"/>
                </a:cxn>
                <a:cxn ang="16200000">
                  <a:pos x="wd2" y="hd2"/>
                </a:cxn>
              </a:cxnLst>
              <a:rect l="0" t="0" r="r" b="b"/>
              <a:pathLst>
                <a:path w="21600" h="21600" extrusionOk="0">
                  <a:moveTo>
                    <a:pt x="21600" y="732"/>
                  </a:moveTo>
                  <a:cubicBezTo>
                    <a:pt x="17783" y="146"/>
                    <a:pt x="17783" y="146"/>
                    <a:pt x="17783" y="146"/>
                  </a:cubicBezTo>
                  <a:cubicBezTo>
                    <a:pt x="13376" y="293"/>
                    <a:pt x="13376" y="293"/>
                    <a:pt x="13376" y="293"/>
                  </a:cubicBezTo>
                  <a:cubicBezTo>
                    <a:pt x="4562" y="0"/>
                    <a:pt x="4562" y="0"/>
                    <a:pt x="4562" y="0"/>
                  </a:cubicBezTo>
                  <a:cubicBezTo>
                    <a:pt x="4562" y="0"/>
                    <a:pt x="4034" y="12960"/>
                    <a:pt x="3848" y="16401"/>
                  </a:cubicBezTo>
                  <a:cubicBezTo>
                    <a:pt x="3631" y="19843"/>
                    <a:pt x="3166" y="19623"/>
                    <a:pt x="2234" y="20062"/>
                  </a:cubicBezTo>
                  <a:cubicBezTo>
                    <a:pt x="1303" y="20502"/>
                    <a:pt x="0" y="21014"/>
                    <a:pt x="0" y="21307"/>
                  </a:cubicBezTo>
                  <a:cubicBezTo>
                    <a:pt x="0" y="21600"/>
                    <a:pt x="0" y="21600"/>
                    <a:pt x="0" y="21600"/>
                  </a:cubicBezTo>
                  <a:cubicBezTo>
                    <a:pt x="11762" y="21600"/>
                    <a:pt x="11762" y="21600"/>
                    <a:pt x="11762" y="21600"/>
                  </a:cubicBezTo>
                  <a:cubicBezTo>
                    <a:pt x="13407" y="21600"/>
                    <a:pt x="13407" y="21600"/>
                    <a:pt x="13407" y="21600"/>
                  </a:cubicBezTo>
                  <a:lnTo>
                    <a:pt x="21600" y="732"/>
                  </a:lnTo>
                  <a:close/>
                </a:path>
              </a:pathLst>
            </a:custGeom>
            <a:solidFill>
              <a:srgbClr val="A8A9A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1" name="形状"/>
            <p:cNvSpPr/>
            <p:nvPr/>
          </p:nvSpPr>
          <p:spPr>
            <a:xfrm>
              <a:off x="-1" y="4407411"/>
              <a:ext cx="7290749" cy="6931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5237"/>
                    <a:pt x="0" y="15237"/>
                    <a:pt x="0" y="15237"/>
                  </a:cubicBezTo>
                  <a:cubicBezTo>
                    <a:pt x="0" y="18732"/>
                    <a:pt x="272" y="21600"/>
                    <a:pt x="604" y="21600"/>
                  </a:cubicBezTo>
                  <a:cubicBezTo>
                    <a:pt x="21004" y="21600"/>
                    <a:pt x="21004" y="21600"/>
                    <a:pt x="21004" y="21600"/>
                  </a:cubicBezTo>
                  <a:cubicBezTo>
                    <a:pt x="21336" y="21600"/>
                    <a:pt x="21600" y="18732"/>
                    <a:pt x="21600" y="15237"/>
                  </a:cubicBezTo>
                  <a:cubicBezTo>
                    <a:pt x="21600" y="0"/>
                    <a:pt x="21600" y="0"/>
                    <a:pt x="21600" y="0"/>
                  </a:cubicBezTo>
                  <a:lnTo>
                    <a:pt x="0" y="0"/>
                  </a:ln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53" name="green.png" descr="green.png"/>
          <p:cNvPicPr>
            <a:picLocks noChangeAspect="1"/>
          </p:cNvPicPr>
          <p:nvPr/>
        </p:nvPicPr>
        <p:blipFill>
          <a:blip r:embed="rId2">
            <a:extLst/>
          </a:blip>
          <a:stretch>
            <a:fillRect/>
          </a:stretch>
        </p:blipFill>
        <p:spPr>
          <a:xfrm>
            <a:off x="8793807" y="4910518"/>
            <a:ext cx="338845" cy="613182"/>
          </a:xfrm>
          <a:prstGeom prst="rect">
            <a:avLst/>
          </a:prstGeom>
          <a:ln w="12700">
            <a:miter lim="400000"/>
          </a:ln>
        </p:spPr>
      </p:pic>
      <p:sp>
        <p:nvSpPr>
          <p:cNvPr id="954" name="RESPONSIVE LAYOUT"/>
          <p:cNvSpPr txBox="1"/>
          <p:nvPr/>
        </p:nvSpPr>
        <p:spPr>
          <a:xfrm>
            <a:off x="3148588" y="695003"/>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平台选择</a:t>
            </a:r>
            <a:endParaRPr sz="4000" spc="300" dirty="0"/>
          </a:p>
        </p:txBody>
      </p:sp>
      <p:sp>
        <p:nvSpPr>
          <p:cNvPr id="955"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t> </a:t>
            </a:r>
            <a:r>
              <a:rPr lang="en-US" altLang="zh-CN" sz="800" spc="600" dirty="0"/>
              <a:t>iOS   macOS </a:t>
            </a:r>
            <a:r>
              <a:rPr lang="zh-CN" altLang="en-US" sz="800" spc="600" dirty="0"/>
              <a:t> </a:t>
            </a:r>
            <a:r>
              <a:rPr lang="en-US" altLang="zh-CN" sz="800" spc="600" dirty="0"/>
              <a:t> web</a:t>
            </a:r>
            <a:endParaRPr sz="800" spc="600" dirty="0"/>
          </a:p>
        </p:txBody>
      </p:sp>
      <p:sp>
        <p:nvSpPr>
          <p:cNvPr id="956" name="A company is an association or collection of individuals, whether natural persons, legal persons, or a mixture of both. Company members share a common purpose and unite in order to focus."/>
          <p:cNvSpPr txBox="1"/>
          <p:nvPr/>
        </p:nvSpPr>
        <p:spPr>
          <a:xfrm>
            <a:off x="2431414" y="1381737"/>
            <a:ext cx="7329172"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选择合适的平台</a:t>
            </a:r>
            <a:endParaRPr sz="900" spc="150" dirty="0"/>
          </a:p>
        </p:txBody>
      </p:sp>
      <p:pic>
        <p:nvPicPr>
          <p:cNvPr id="957" name="photo-1438893761775-f1db119d27b2-1920x1080.jpg" descr="photo-1438893761775-f1db119d27b2-1920x1080.jpg"/>
          <p:cNvPicPr>
            <a:picLocks noChangeAspect="1"/>
          </p:cNvPicPr>
          <p:nvPr/>
        </p:nvPicPr>
        <p:blipFill>
          <a:blip r:embed="rId3">
            <a:extLst/>
          </a:blip>
          <a:srcRect l="373" r="373"/>
          <a:stretch>
            <a:fillRect/>
          </a:stretch>
        </p:blipFill>
        <p:spPr>
          <a:xfrm>
            <a:off x="4220262" y="2685935"/>
            <a:ext cx="3339733" cy="1892739"/>
          </a:xfrm>
          <a:prstGeom prst="rect">
            <a:avLst/>
          </a:prstGeom>
          <a:ln w="12700">
            <a:miter lim="400000"/>
          </a:ln>
        </p:spPr>
      </p:pic>
      <p:pic>
        <p:nvPicPr>
          <p:cNvPr id="958" name="photo-1438893761775-f1db119d27b2-1920x1080.jpg" descr="photo-1438893761775-f1db119d27b2-1920x1080.jpg"/>
          <p:cNvPicPr>
            <a:picLocks noChangeAspect="1"/>
          </p:cNvPicPr>
          <p:nvPr/>
        </p:nvPicPr>
        <p:blipFill>
          <a:blip r:embed="rId3">
            <a:extLst/>
          </a:blip>
          <a:srcRect l="27733" r="27733"/>
          <a:stretch>
            <a:fillRect/>
          </a:stretch>
        </p:blipFill>
        <p:spPr>
          <a:xfrm>
            <a:off x="8848844" y="5069437"/>
            <a:ext cx="220846" cy="278951"/>
          </a:xfrm>
          <a:prstGeom prst="rect">
            <a:avLst/>
          </a:prstGeom>
          <a:ln w="12700">
            <a:miter lim="400000"/>
          </a:ln>
        </p:spPr>
      </p:pic>
      <p:grpSp>
        <p:nvGrpSpPr>
          <p:cNvPr id="971" name="成组"/>
          <p:cNvGrpSpPr/>
          <p:nvPr/>
        </p:nvGrpSpPr>
        <p:grpSpPr>
          <a:xfrm>
            <a:off x="7068558" y="3754526"/>
            <a:ext cx="1237392" cy="1757075"/>
            <a:chOff x="0" y="0"/>
            <a:chExt cx="2474782" cy="3514149"/>
          </a:xfrm>
        </p:grpSpPr>
        <p:sp>
          <p:nvSpPr>
            <p:cNvPr id="959" name="形状"/>
            <p:cNvSpPr/>
            <p:nvPr/>
          </p:nvSpPr>
          <p:spPr>
            <a:xfrm>
              <a:off x="-1" y="-1"/>
              <a:ext cx="2474784" cy="3514150"/>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0" name="形状"/>
            <p:cNvSpPr/>
            <p:nvPr/>
          </p:nvSpPr>
          <p:spPr>
            <a:xfrm>
              <a:off x="14855" y="11882"/>
              <a:ext cx="2448044" cy="3487414"/>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1" name="圆形"/>
            <p:cNvSpPr/>
            <p:nvPr/>
          </p:nvSpPr>
          <p:spPr>
            <a:xfrm>
              <a:off x="1215109" y="142585"/>
              <a:ext cx="44565" cy="4456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2" name="圆形"/>
            <p:cNvSpPr/>
            <p:nvPr/>
          </p:nvSpPr>
          <p:spPr>
            <a:xfrm>
              <a:off x="1215109" y="139616"/>
              <a:ext cx="44565" cy="4456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3" name="圆形"/>
            <p:cNvSpPr/>
            <p:nvPr/>
          </p:nvSpPr>
          <p:spPr>
            <a:xfrm>
              <a:off x="1224021" y="148527"/>
              <a:ext cx="26741" cy="2673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4" name="圆形"/>
            <p:cNvSpPr/>
            <p:nvPr/>
          </p:nvSpPr>
          <p:spPr>
            <a:xfrm>
              <a:off x="1229963" y="154468"/>
              <a:ext cx="14857" cy="14855"/>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5" name="三角形"/>
            <p:cNvSpPr/>
            <p:nvPr/>
          </p:nvSpPr>
          <p:spPr>
            <a:xfrm>
              <a:off x="1235803" y="160307"/>
              <a:ext cx="3176"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6" name="正方形"/>
            <p:cNvSpPr/>
            <p:nvPr/>
          </p:nvSpPr>
          <p:spPr>
            <a:xfrm>
              <a:off x="1167574" y="154468"/>
              <a:ext cx="20798" cy="20795"/>
            </a:xfrm>
            <a:prstGeom prst="rect">
              <a:avLst/>
            </a:prstGeom>
            <a:solidFill>
              <a:srgbClr val="46464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7" name="矩形"/>
            <p:cNvSpPr/>
            <p:nvPr/>
          </p:nvSpPr>
          <p:spPr>
            <a:xfrm>
              <a:off x="148546" y="294084"/>
              <a:ext cx="2180660" cy="2908160"/>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8" name="矩形"/>
            <p:cNvSpPr/>
            <p:nvPr/>
          </p:nvSpPr>
          <p:spPr>
            <a:xfrm>
              <a:off x="160430" y="305966"/>
              <a:ext cx="2156893" cy="2884395"/>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9" name="圆形"/>
            <p:cNvSpPr/>
            <p:nvPr/>
          </p:nvSpPr>
          <p:spPr>
            <a:xfrm>
              <a:off x="1146777" y="3264623"/>
              <a:ext cx="184199" cy="187145"/>
            </a:xfrm>
            <a:prstGeom prst="ellipse">
              <a:avLst/>
            </a:pr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0" name="形状"/>
            <p:cNvSpPr/>
            <p:nvPr/>
          </p:nvSpPr>
          <p:spPr>
            <a:xfrm>
              <a:off x="1191342" y="3309180"/>
              <a:ext cx="95070" cy="95059"/>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72" name="photo-1438893761775-f1db119d27b2-1920x1080.jpg" descr="photo-1438893761775-f1db119d27b2-1920x1080.jpg"/>
          <p:cNvPicPr>
            <a:picLocks noChangeAspect="1"/>
          </p:cNvPicPr>
          <p:nvPr/>
        </p:nvPicPr>
        <p:blipFill>
          <a:blip r:embed="rId3">
            <a:extLst/>
          </a:blip>
          <a:srcRect l="28158" r="28158"/>
          <a:stretch>
            <a:fillRect/>
          </a:stretch>
        </p:blipFill>
        <p:spPr>
          <a:xfrm>
            <a:off x="7121086" y="3910554"/>
            <a:ext cx="1127032" cy="1451271"/>
          </a:xfrm>
          <a:prstGeom prst="rect">
            <a:avLst/>
          </a:prstGeom>
          <a:ln w="12700">
            <a:miter lim="400000"/>
          </a:ln>
        </p:spPr>
      </p:pic>
      <p:pic>
        <p:nvPicPr>
          <p:cNvPr id="973" name="iPhone6_mockup_front_black.png" descr="iPhone6_mockup_front_black.png"/>
          <p:cNvPicPr>
            <a:picLocks noChangeAspect="1"/>
          </p:cNvPicPr>
          <p:nvPr/>
        </p:nvPicPr>
        <p:blipFill>
          <a:blip r:embed="rId4">
            <a:extLst/>
          </a:blip>
          <a:stretch>
            <a:fillRect/>
          </a:stretch>
        </p:blipFill>
        <p:spPr>
          <a:xfrm>
            <a:off x="8027461" y="4261886"/>
            <a:ext cx="786617" cy="1376915"/>
          </a:xfrm>
          <a:prstGeom prst="rect">
            <a:avLst/>
          </a:prstGeom>
          <a:ln w="12700">
            <a:miter lim="400000"/>
          </a:ln>
        </p:spPr>
      </p:pic>
      <p:pic>
        <p:nvPicPr>
          <p:cNvPr id="974" name="photo-1438893761775-f1db119d27b2-1920x1080.jpg" descr="photo-1438893761775-f1db119d27b2-1920x1080.jpg"/>
          <p:cNvPicPr>
            <a:picLocks noChangeAspect="1"/>
          </p:cNvPicPr>
          <p:nvPr/>
        </p:nvPicPr>
        <p:blipFill>
          <a:blip r:embed="rId3">
            <a:extLst/>
          </a:blip>
          <a:srcRect l="33883" r="33883"/>
          <a:stretch>
            <a:fillRect/>
          </a:stretch>
        </p:blipFill>
        <p:spPr>
          <a:xfrm>
            <a:off x="8179633" y="4495826"/>
            <a:ext cx="506818" cy="884469"/>
          </a:xfrm>
          <a:prstGeom prst="rect">
            <a:avLst/>
          </a:prstGeom>
          <a:ln w="12700">
            <a:miter lim="400000"/>
          </a:ln>
        </p:spPr>
      </p:pic>
      <p:grpSp>
        <p:nvGrpSpPr>
          <p:cNvPr id="989" name="成组"/>
          <p:cNvGrpSpPr/>
          <p:nvPr/>
        </p:nvGrpSpPr>
        <p:grpSpPr>
          <a:xfrm>
            <a:off x="2022563" y="3883668"/>
            <a:ext cx="2822703" cy="1640030"/>
            <a:chOff x="0" y="0"/>
            <a:chExt cx="5645404" cy="3280057"/>
          </a:xfrm>
        </p:grpSpPr>
        <p:sp>
          <p:nvSpPr>
            <p:cNvPr id="975" name="形状"/>
            <p:cNvSpPr/>
            <p:nvPr/>
          </p:nvSpPr>
          <p:spPr>
            <a:xfrm>
              <a:off x="0"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6" name="形状"/>
            <p:cNvSpPr/>
            <p:nvPr/>
          </p:nvSpPr>
          <p:spPr>
            <a:xfrm>
              <a:off x="2801792"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7" name="形状"/>
            <p:cNvSpPr/>
            <p:nvPr/>
          </p:nvSpPr>
          <p:spPr>
            <a:xfrm>
              <a:off x="556497" y="-1"/>
              <a:ext cx="4574226" cy="3163146"/>
            </a:xfrm>
            <a:custGeom>
              <a:avLst/>
              <a:gdLst/>
              <a:ahLst/>
              <a:cxnLst>
                <a:cxn ang="0">
                  <a:pos x="wd2" y="hd2"/>
                </a:cxn>
                <a:cxn ang="5400000">
                  <a:pos x="wd2" y="hd2"/>
                </a:cxn>
                <a:cxn ang="10800000">
                  <a:pos x="wd2" y="hd2"/>
                </a:cxn>
                <a:cxn ang="16200000">
                  <a:pos x="wd2" y="hd2"/>
                </a:cxn>
              </a:cxnLst>
              <a:rect l="0" t="0" r="r" b="b"/>
              <a:pathLst>
                <a:path w="21600" h="21600"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8" name="形状"/>
            <p:cNvSpPr/>
            <p:nvPr/>
          </p:nvSpPr>
          <p:spPr>
            <a:xfrm>
              <a:off x="572582" y="16237"/>
              <a:ext cx="4545276" cy="3130670"/>
            </a:xfrm>
            <a:custGeom>
              <a:avLst/>
              <a:gdLst/>
              <a:ahLst/>
              <a:cxnLst>
                <a:cxn ang="0">
                  <a:pos x="wd2" y="hd2"/>
                </a:cxn>
                <a:cxn ang="5400000">
                  <a:pos x="wd2" y="hd2"/>
                </a:cxn>
                <a:cxn ang="10800000">
                  <a:pos x="wd2" y="hd2"/>
                </a:cxn>
                <a:cxn ang="16200000">
                  <a:pos x="wd2" y="hd2"/>
                </a:cxn>
              </a:cxnLst>
              <a:rect l="0" t="0" r="r" b="b"/>
              <a:pathLst>
                <a:path w="21600" h="21600"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9" name="形状"/>
            <p:cNvSpPr/>
            <p:nvPr/>
          </p:nvSpPr>
          <p:spPr>
            <a:xfrm>
              <a:off x="572582" y="3013756"/>
              <a:ext cx="4545276" cy="1331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4" y="3161"/>
                    <a:pt x="21432" y="4741"/>
                    <a:pt x="21325" y="4741"/>
                  </a:cubicBezTo>
                  <a:cubicBezTo>
                    <a:pt x="275" y="4741"/>
                    <a:pt x="275" y="4741"/>
                    <a:pt x="275" y="4741"/>
                  </a:cubicBezTo>
                  <a:cubicBezTo>
                    <a:pt x="153" y="4741"/>
                    <a:pt x="61" y="3161"/>
                    <a:pt x="0" y="0"/>
                  </a:cubicBezTo>
                  <a:cubicBezTo>
                    <a:pt x="0" y="527"/>
                    <a:pt x="0" y="527"/>
                    <a:pt x="0" y="527"/>
                  </a:cubicBezTo>
                  <a:cubicBezTo>
                    <a:pt x="0" y="12117"/>
                    <a:pt x="275" y="21600"/>
                    <a:pt x="611" y="21600"/>
                  </a:cubicBezTo>
                  <a:cubicBezTo>
                    <a:pt x="20974" y="21600"/>
                    <a:pt x="20974" y="21600"/>
                    <a:pt x="20974" y="21600"/>
                  </a:cubicBezTo>
                  <a:cubicBezTo>
                    <a:pt x="21325" y="21600"/>
                    <a:pt x="21600" y="12117"/>
                    <a:pt x="21600" y="527"/>
                  </a:cubicBez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0" name="矩形"/>
            <p:cNvSpPr/>
            <p:nvPr/>
          </p:nvSpPr>
          <p:spPr>
            <a:xfrm>
              <a:off x="0" y="3101439"/>
              <a:ext cx="5645405" cy="103923"/>
            </a:xfrm>
            <a:prstGeom prst="rect">
              <a:avLst/>
            </a:prstGeom>
            <a:solidFill>
              <a:srgbClr val="D2D6D7"/>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1" name="形状"/>
            <p:cNvSpPr/>
            <p:nvPr/>
          </p:nvSpPr>
          <p:spPr>
            <a:xfrm>
              <a:off x="2415781" y="3101439"/>
              <a:ext cx="810623" cy="58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2" name="矩形"/>
            <p:cNvSpPr/>
            <p:nvPr/>
          </p:nvSpPr>
          <p:spPr>
            <a:xfrm>
              <a:off x="723768" y="214340"/>
              <a:ext cx="4242901" cy="2705237"/>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3" name="矩形"/>
            <p:cNvSpPr/>
            <p:nvPr/>
          </p:nvSpPr>
          <p:spPr>
            <a:xfrm>
              <a:off x="736635" y="230577"/>
              <a:ext cx="4213949" cy="2676008"/>
            </a:xfrm>
            <a:prstGeom prst="rect">
              <a:avLst/>
            </a:prstGeom>
            <a:solidFill>
              <a:srgbClr val="C6C6C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4" name="圆形"/>
            <p:cNvSpPr/>
            <p:nvPr/>
          </p:nvSpPr>
          <p:spPr>
            <a:xfrm>
              <a:off x="2817876" y="100674"/>
              <a:ext cx="48253" cy="48715"/>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5" name="圆形"/>
            <p:cNvSpPr/>
            <p:nvPr/>
          </p:nvSpPr>
          <p:spPr>
            <a:xfrm>
              <a:off x="2817876" y="97427"/>
              <a:ext cx="48253" cy="45467"/>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6" name="椭圆形"/>
            <p:cNvSpPr/>
            <p:nvPr/>
          </p:nvSpPr>
          <p:spPr>
            <a:xfrm>
              <a:off x="2827526" y="103922"/>
              <a:ext cx="28953" cy="3247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7" name="圆形"/>
            <p:cNvSpPr/>
            <p:nvPr/>
          </p:nvSpPr>
          <p:spPr>
            <a:xfrm>
              <a:off x="2833959" y="113664"/>
              <a:ext cx="16085" cy="16239"/>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8" name="形状"/>
            <p:cNvSpPr/>
            <p:nvPr/>
          </p:nvSpPr>
          <p:spPr>
            <a:xfrm>
              <a:off x="2840393" y="116913"/>
              <a:ext cx="3218" cy="64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21600" y="0"/>
                  </a:lnTo>
                  <a:lnTo>
                    <a:pt x="21600" y="1080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90" name="photo-1438893761775-f1db119d27b2-1920x1080.jpg" descr="photo-1438893761775-f1db119d27b2-1920x1080.jpg"/>
          <p:cNvPicPr>
            <a:picLocks noChangeAspect="1"/>
          </p:cNvPicPr>
          <p:nvPr/>
        </p:nvPicPr>
        <p:blipFill>
          <a:blip r:embed="rId3">
            <a:extLst/>
          </a:blip>
          <a:srcRect l="5881" r="5881"/>
          <a:stretch>
            <a:fillRect/>
          </a:stretch>
        </p:blipFill>
        <p:spPr>
          <a:xfrm>
            <a:off x="2380352" y="3987735"/>
            <a:ext cx="2127445" cy="1356225"/>
          </a:xfrm>
          <a:prstGeom prst="rect">
            <a:avLst/>
          </a:prstGeom>
          <a:ln w="12700">
            <a:miter lim="400000"/>
          </a:ln>
        </p:spPr>
      </p:pic>
      <p:sp>
        <p:nvSpPr>
          <p:cNvPr id="5" name="心形 4">
            <a:extLst>
              <a:ext uri="{FF2B5EF4-FFF2-40B4-BE49-F238E27FC236}">
                <a16:creationId xmlns:a16="http://schemas.microsoft.com/office/drawing/2014/main" id="{A18FAAC8-1B93-7541-8183-144BCFDE2ADE}"/>
              </a:ext>
            </a:extLst>
          </p:cNvPr>
          <p:cNvSpPr/>
          <p:nvPr/>
        </p:nvSpPr>
        <p:spPr>
          <a:xfrm>
            <a:off x="7528973" y="5998814"/>
            <a:ext cx="338845" cy="278601"/>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乘 5">
            <a:extLst>
              <a:ext uri="{FF2B5EF4-FFF2-40B4-BE49-F238E27FC236}">
                <a16:creationId xmlns:a16="http://schemas.microsoft.com/office/drawing/2014/main" id="{AD162D0E-DAD0-F64F-9711-338E1CF116BE}"/>
              </a:ext>
            </a:extLst>
          </p:cNvPr>
          <p:cNvSpPr/>
          <p:nvPr/>
        </p:nvSpPr>
        <p:spPr>
          <a:xfrm>
            <a:off x="8737932" y="5935393"/>
            <a:ext cx="442670" cy="389106"/>
          </a:xfrm>
          <a:prstGeom prst="mathMultiply">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笑脸 68">
            <a:hlinkClick r:id="" action="ppaction://noaction" highlightClick="1"/>
            <a:extLst>
              <a:ext uri="{FF2B5EF4-FFF2-40B4-BE49-F238E27FC236}">
                <a16:creationId xmlns:a16="http://schemas.microsoft.com/office/drawing/2014/main" id="{56F0A252-8D35-454D-9335-A28E0E494994}"/>
              </a:ext>
            </a:extLst>
          </p:cNvPr>
          <p:cNvSpPr/>
          <p:nvPr/>
        </p:nvSpPr>
        <p:spPr>
          <a:xfrm>
            <a:off x="3267552" y="598683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心形 58">
            <a:extLst>
              <a:ext uri="{FF2B5EF4-FFF2-40B4-BE49-F238E27FC236}">
                <a16:creationId xmlns:a16="http://schemas.microsoft.com/office/drawing/2014/main" id="{E39905CB-5578-024F-B9DC-10987ED10593}"/>
              </a:ext>
            </a:extLst>
          </p:cNvPr>
          <p:cNvSpPr/>
          <p:nvPr/>
        </p:nvSpPr>
        <p:spPr>
          <a:xfrm>
            <a:off x="8263619" y="5986833"/>
            <a:ext cx="338845" cy="278601"/>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2E41842-261C-6540-AFA7-FAFD7EA6ED58}"/>
              </a:ext>
            </a:extLst>
          </p:cNvPr>
          <p:cNvSpPr txBox="1"/>
          <p:nvPr/>
        </p:nvSpPr>
        <p:spPr>
          <a:xfrm>
            <a:off x="2234086" y="5977712"/>
            <a:ext cx="1033466" cy="369332"/>
          </a:xfrm>
          <a:prstGeom prst="rect">
            <a:avLst/>
          </a:prstGeom>
          <a:noFill/>
        </p:spPr>
        <p:txBody>
          <a:bodyPr wrap="square" rtlCol="0">
            <a:spAutoFit/>
          </a:bodyPr>
          <a:lstStyle/>
          <a:p>
            <a:r>
              <a:rPr kumimoji="1" lang="zh-CN" altLang="en-US" dirty="0">
                <a:solidFill>
                  <a:schemeClr val="accent4">
                    <a:lumMod val="60000"/>
                    <a:lumOff val="40000"/>
                  </a:schemeClr>
                </a:solidFill>
                <a:latin typeface="PingFang SC Light" panose="020B0300000000000000" pitchFamily="34" charset="-122"/>
                <a:ea typeface="PingFang SC Light" panose="020B0300000000000000" pitchFamily="34" charset="-122"/>
              </a:rPr>
              <a:t>便携性：</a:t>
            </a:r>
          </a:p>
        </p:txBody>
      </p:sp>
      <p:sp>
        <p:nvSpPr>
          <p:cNvPr id="62" name="文本框 61">
            <a:extLst>
              <a:ext uri="{FF2B5EF4-FFF2-40B4-BE49-F238E27FC236}">
                <a16:creationId xmlns:a16="http://schemas.microsoft.com/office/drawing/2014/main" id="{4DBC4E8F-3E9C-B749-A3D2-34539699CAAA}"/>
              </a:ext>
            </a:extLst>
          </p:cNvPr>
          <p:cNvSpPr txBox="1"/>
          <p:nvPr/>
        </p:nvSpPr>
        <p:spPr>
          <a:xfrm>
            <a:off x="4755576" y="5996263"/>
            <a:ext cx="1033466" cy="369332"/>
          </a:xfrm>
          <a:prstGeom prst="rect">
            <a:avLst/>
          </a:prstGeom>
          <a:noFill/>
        </p:spPr>
        <p:txBody>
          <a:bodyPr wrap="square" rtlCol="0">
            <a:spAutoFit/>
          </a:bodyPr>
          <a:lstStyle/>
          <a:p>
            <a:r>
              <a:rPr kumimoji="1" lang="zh-CN" altLang="en-US" dirty="0">
                <a:solidFill>
                  <a:schemeClr val="accent6">
                    <a:lumMod val="60000"/>
                    <a:lumOff val="40000"/>
                  </a:schemeClr>
                </a:solidFill>
                <a:latin typeface="PingFang SC Light" panose="020B0300000000000000" pitchFamily="34" charset="-122"/>
                <a:ea typeface="PingFang SC Light" panose="020B0300000000000000" pitchFamily="34" charset="-122"/>
              </a:rPr>
              <a:t>便携性：</a:t>
            </a:r>
          </a:p>
        </p:txBody>
      </p:sp>
      <p:sp>
        <p:nvSpPr>
          <p:cNvPr id="4" name="文本框 3">
            <a:extLst>
              <a:ext uri="{FF2B5EF4-FFF2-40B4-BE49-F238E27FC236}">
                <a16:creationId xmlns:a16="http://schemas.microsoft.com/office/drawing/2014/main" id="{BC0E2897-BB63-994C-B9BB-9D394D19DA1A}"/>
              </a:ext>
            </a:extLst>
          </p:cNvPr>
          <p:cNvSpPr txBox="1"/>
          <p:nvPr/>
        </p:nvSpPr>
        <p:spPr>
          <a:xfrm>
            <a:off x="9060923" y="5953448"/>
            <a:ext cx="1281471" cy="369332"/>
          </a:xfrm>
          <a:prstGeom prst="rect">
            <a:avLst/>
          </a:prstGeom>
          <a:noFill/>
        </p:spPr>
        <p:txBody>
          <a:bodyPr wrap="square" rtlCol="0">
            <a:spAutoFit/>
          </a:bodyPr>
          <a:lstStyle/>
          <a:p>
            <a:r>
              <a:rPr kumimoji="1" lang="zh-CN" altLang="en-US" dirty="0">
                <a:solidFill>
                  <a:schemeClr val="accent6">
                    <a:lumMod val="60000"/>
                    <a:lumOff val="40000"/>
                  </a:schemeClr>
                </a:solidFill>
              </a:rPr>
              <a:t>：能性高</a:t>
            </a:r>
          </a:p>
        </p:txBody>
      </p:sp>
      <p:sp>
        <p:nvSpPr>
          <p:cNvPr id="64" name="乘 63">
            <a:extLst>
              <a:ext uri="{FF2B5EF4-FFF2-40B4-BE49-F238E27FC236}">
                <a16:creationId xmlns:a16="http://schemas.microsoft.com/office/drawing/2014/main" id="{4C8F97E1-5D65-884E-952A-207C5C76B9AA}"/>
              </a:ext>
            </a:extLst>
          </p:cNvPr>
          <p:cNvSpPr/>
          <p:nvPr/>
        </p:nvSpPr>
        <p:spPr>
          <a:xfrm>
            <a:off x="5662213" y="5963938"/>
            <a:ext cx="442670" cy="389106"/>
          </a:xfrm>
          <a:prstGeom prst="mathMultiply">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045141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9" grpId="0" animBg="1"/>
      <p:bldP spid="59" grpId="0" animBg="1"/>
      <p:bldP spid="3" grpId="0"/>
      <p:bldP spid="4" grpId="0"/>
      <p:bldP spid="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幻灯片编号"/>
          <p:cNvSpPr txBox="1">
            <a:spLocks noGrp="1"/>
          </p:cNvSpPr>
          <p:nvPr>
            <p:ph type="sldNum" sz="quarter" idx="2"/>
          </p:nvPr>
        </p:nvSpPr>
        <p:spPr>
          <a:xfrm>
            <a:off x="11212633" y="323380"/>
            <a:ext cx="450831" cy="23109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6</a:t>
            </a:fld>
            <a:endParaRPr dirty="0"/>
          </a:p>
        </p:txBody>
      </p:sp>
      <p:sp>
        <p:nvSpPr>
          <p:cNvPr id="1062" name="线条"/>
          <p:cNvSpPr/>
          <p:nvPr/>
        </p:nvSpPr>
        <p:spPr>
          <a:xfrm flipH="1">
            <a:off x="8294290" y="674055"/>
            <a:ext cx="1" cy="5529772"/>
          </a:xfrm>
          <a:prstGeom prst="line">
            <a:avLst/>
          </a:prstGeom>
          <a:ln>
            <a:solidFill>
              <a:srgbClr val="BFBFBF"/>
            </a:solidFill>
          </a:ln>
        </p:spPr>
        <p:txBody>
          <a:bodyPr lIns="22860" rIns="22860"/>
          <a:lstStyle/>
          <a:p>
            <a:pPr defTabSz="228600">
              <a:defRPr sz="1200">
                <a:solidFill>
                  <a:srgbClr val="000000"/>
                </a:solidFill>
                <a:uFillTx/>
                <a:latin typeface="+mj-lt"/>
                <a:ea typeface="+mj-ea"/>
                <a:cs typeface="+mj-cs"/>
                <a:sym typeface="Helvetica"/>
              </a:defRPr>
            </a:pPr>
            <a:endParaRPr sz="600"/>
          </a:p>
        </p:txBody>
      </p:sp>
      <p:grpSp>
        <p:nvGrpSpPr>
          <p:cNvPr id="1065" name="成组"/>
          <p:cNvGrpSpPr/>
          <p:nvPr/>
        </p:nvGrpSpPr>
        <p:grpSpPr>
          <a:xfrm>
            <a:off x="6455676" y="1264422"/>
            <a:ext cx="653157" cy="390997"/>
            <a:chOff x="0" y="0"/>
            <a:chExt cx="1306312" cy="781993"/>
          </a:xfrm>
        </p:grpSpPr>
        <p:sp>
          <p:nvSpPr>
            <p:cNvPr id="1063" name="矩形"/>
            <p:cNvSpPr/>
            <p:nvPr/>
          </p:nvSpPr>
          <p:spPr>
            <a:xfrm>
              <a:off x="0" y="0"/>
              <a:ext cx="1306313" cy="781994"/>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64" name="线条"/>
            <p:cNvSpPr/>
            <p:nvPr/>
          </p:nvSpPr>
          <p:spPr>
            <a:xfrm>
              <a:off x="0" y="0"/>
              <a:ext cx="1306313" cy="418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19" y="21600"/>
                  </a:lnTo>
                  <a:lnTo>
                    <a:pt x="21600" y="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0" name="成组"/>
          <p:cNvGrpSpPr/>
          <p:nvPr/>
        </p:nvGrpSpPr>
        <p:grpSpPr>
          <a:xfrm>
            <a:off x="6408849" y="4107388"/>
            <a:ext cx="653157" cy="569884"/>
            <a:chOff x="0" y="0"/>
            <a:chExt cx="1306312" cy="1139765"/>
          </a:xfrm>
        </p:grpSpPr>
        <p:sp>
          <p:nvSpPr>
            <p:cNvPr id="1066" name="线条"/>
            <p:cNvSpPr/>
            <p:nvPr/>
          </p:nvSpPr>
          <p:spPr>
            <a:xfrm>
              <a:off x="185058" y="228236"/>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7" name="线条"/>
            <p:cNvSpPr/>
            <p:nvPr/>
          </p:nvSpPr>
          <p:spPr>
            <a:xfrm>
              <a:off x="185058" y="437962"/>
              <a:ext cx="931438" cy="6166"/>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8" name="线条"/>
            <p:cNvSpPr/>
            <p:nvPr/>
          </p:nvSpPr>
          <p:spPr>
            <a:xfrm>
              <a:off x="185058" y="647691"/>
              <a:ext cx="931438" cy="6167"/>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sp>
          <p:nvSpPr>
            <p:cNvPr id="1069" name="形状"/>
            <p:cNvSpPr/>
            <p:nvPr/>
          </p:nvSpPr>
          <p:spPr>
            <a:xfrm>
              <a:off x="0" y="0"/>
              <a:ext cx="1306313" cy="1139766"/>
            </a:xfrm>
            <a:custGeom>
              <a:avLst/>
              <a:gdLst/>
              <a:ahLst/>
              <a:cxnLst>
                <a:cxn ang="0">
                  <a:pos x="wd2" y="hd2"/>
                </a:cxn>
                <a:cxn ang="5400000">
                  <a:pos x="wd2" y="hd2"/>
                </a:cxn>
                <a:cxn ang="10800000">
                  <a:pos x="wd2" y="hd2"/>
                </a:cxn>
                <a:cxn ang="16200000">
                  <a:pos x="wd2" y="hd2"/>
                </a:cxn>
              </a:cxnLst>
              <a:rect l="0" t="0" r="r" b="b"/>
              <a:pathLst>
                <a:path w="21600" h="21600" extrusionOk="0">
                  <a:moveTo>
                    <a:pt x="10719" y="16844"/>
                  </a:moveTo>
                  <a:lnTo>
                    <a:pt x="21600" y="16844"/>
                  </a:lnTo>
                  <a:lnTo>
                    <a:pt x="21600" y="0"/>
                  </a:lnTo>
                  <a:lnTo>
                    <a:pt x="0" y="0"/>
                  </a:lnTo>
                  <a:lnTo>
                    <a:pt x="0" y="16844"/>
                  </a:lnTo>
                  <a:lnTo>
                    <a:pt x="5880" y="16844"/>
                  </a:lnTo>
                  <a:lnTo>
                    <a:pt x="5880" y="21600"/>
                  </a:lnTo>
                  <a:lnTo>
                    <a:pt x="10719" y="16844"/>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grpSp>
        <p:nvGrpSpPr>
          <p:cNvPr id="1074" name="成组"/>
          <p:cNvGrpSpPr/>
          <p:nvPr/>
        </p:nvGrpSpPr>
        <p:grpSpPr>
          <a:xfrm>
            <a:off x="9654866" y="1197604"/>
            <a:ext cx="653157" cy="444131"/>
            <a:chOff x="0" y="0"/>
            <a:chExt cx="1306312" cy="888261"/>
          </a:xfrm>
        </p:grpSpPr>
        <p:sp>
          <p:nvSpPr>
            <p:cNvPr id="1071" name="形状"/>
            <p:cNvSpPr/>
            <p:nvPr/>
          </p:nvSpPr>
          <p:spPr>
            <a:xfrm>
              <a:off x="0" y="0"/>
              <a:ext cx="1306313" cy="886862"/>
            </a:xfrm>
            <a:custGeom>
              <a:avLst/>
              <a:gdLst/>
              <a:ahLst/>
              <a:cxnLst>
                <a:cxn ang="0">
                  <a:pos x="wd2" y="hd2"/>
                </a:cxn>
                <a:cxn ang="5400000">
                  <a:pos x="wd2" y="hd2"/>
                </a:cxn>
                <a:cxn ang="10800000">
                  <a:pos x="wd2" y="hd2"/>
                </a:cxn>
                <a:cxn ang="16200000">
                  <a:pos x="wd2" y="hd2"/>
                </a:cxn>
              </a:cxnLst>
              <a:rect l="0" t="0" r="r" b="b"/>
              <a:pathLst>
                <a:path w="21600" h="21600" extrusionOk="0">
                  <a:moveTo>
                    <a:pt x="15720" y="5068"/>
                  </a:moveTo>
                  <a:lnTo>
                    <a:pt x="12965" y="0"/>
                  </a:lnTo>
                  <a:lnTo>
                    <a:pt x="8797" y="0"/>
                  </a:lnTo>
                  <a:lnTo>
                    <a:pt x="6042" y="5068"/>
                  </a:lnTo>
                  <a:lnTo>
                    <a:pt x="0" y="5068"/>
                  </a:lnTo>
                  <a:lnTo>
                    <a:pt x="0" y="21600"/>
                  </a:lnTo>
                  <a:lnTo>
                    <a:pt x="21600" y="21600"/>
                  </a:lnTo>
                  <a:lnTo>
                    <a:pt x="21600" y="5068"/>
                  </a:lnTo>
                  <a:lnTo>
                    <a:pt x="15720" y="5068"/>
                  </a:lnTo>
                </a:path>
              </a:pathLst>
            </a:cu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2" name="形状"/>
            <p:cNvSpPr/>
            <p:nvPr/>
          </p:nvSpPr>
          <p:spPr>
            <a:xfrm>
              <a:off x="493478" y="376279"/>
              <a:ext cx="331703" cy="344037"/>
            </a:xfrm>
            <a:custGeom>
              <a:avLst/>
              <a:gdLst/>
              <a:ahLst/>
              <a:cxnLst>
                <a:cxn ang="0">
                  <a:pos x="wd2" y="hd2"/>
                </a:cxn>
                <a:cxn ang="5400000">
                  <a:pos x="wd2" y="hd2"/>
                </a:cxn>
                <a:cxn ang="10800000">
                  <a:pos x="wd2" y="hd2"/>
                </a:cxn>
                <a:cxn ang="16200000">
                  <a:pos x="wd2" y="hd2"/>
                </a:cxn>
              </a:cxnLst>
              <a:rect l="0" t="0" r="r" b="b"/>
              <a:pathLst>
                <a:path w="21600" h="21600" extrusionOk="0">
                  <a:moveTo>
                    <a:pt x="21600" y="10449"/>
                  </a:moveTo>
                  <a:cubicBezTo>
                    <a:pt x="21600" y="5268"/>
                    <a:pt x="16881" y="0"/>
                    <a:pt x="10800" y="0"/>
                  </a:cubicBezTo>
                  <a:cubicBezTo>
                    <a:pt x="4719" y="0"/>
                    <a:pt x="0" y="5268"/>
                    <a:pt x="0" y="10449"/>
                  </a:cubicBezTo>
                  <a:cubicBezTo>
                    <a:pt x="0" y="16332"/>
                    <a:pt x="4719" y="21600"/>
                    <a:pt x="10800" y="21600"/>
                  </a:cubicBezTo>
                  <a:cubicBezTo>
                    <a:pt x="16881" y="21600"/>
                    <a:pt x="21600" y="16332"/>
                    <a:pt x="21600" y="10449"/>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3" name="线条"/>
            <p:cNvSpPr/>
            <p:nvPr/>
          </p:nvSpPr>
          <p:spPr>
            <a:xfrm>
              <a:off x="166546" y="209730"/>
              <a:ext cx="6171" cy="678532"/>
            </a:xfrm>
            <a:prstGeom prst="line">
              <a:avLst/>
            </a:prstGeom>
            <a:noFill/>
            <a:ln w="34290" cap="flat">
              <a:solidFill>
                <a:srgbClr val="000000"/>
              </a:solidFill>
              <a:prstDash val="solid"/>
              <a:round/>
            </a:ln>
            <a:effectLst/>
          </p:spPr>
          <p:txBody>
            <a:bodyPr wrap="square" lIns="22860" tIns="22860" rIns="22860" bIns="22860" numCol="1" anchor="t">
              <a:noAutofit/>
            </a:bodyPr>
            <a:lstStyle/>
            <a:p>
              <a:pPr defTabSz="228600">
                <a:defRPr sz="1200">
                  <a:solidFill>
                    <a:srgbClr val="000000"/>
                  </a:solidFill>
                  <a:uFillTx/>
                  <a:latin typeface="+mj-lt"/>
                  <a:ea typeface="+mj-ea"/>
                  <a:cs typeface="+mj-cs"/>
                  <a:sym typeface="Helvetica"/>
                </a:defRPr>
              </a:pPr>
              <a:endParaRPr sz="600"/>
            </a:p>
          </p:txBody>
        </p:sp>
      </p:grpSp>
      <p:grpSp>
        <p:nvGrpSpPr>
          <p:cNvPr id="1078" name="成组"/>
          <p:cNvGrpSpPr/>
          <p:nvPr/>
        </p:nvGrpSpPr>
        <p:grpSpPr>
          <a:xfrm>
            <a:off x="9667103" y="4107388"/>
            <a:ext cx="653158" cy="443430"/>
            <a:chOff x="0" y="0"/>
            <a:chExt cx="1306314" cy="886859"/>
          </a:xfrm>
        </p:grpSpPr>
        <p:sp>
          <p:nvSpPr>
            <p:cNvPr id="1075" name="矩形"/>
            <p:cNvSpPr/>
            <p:nvPr/>
          </p:nvSpPr>
          <p:spPr>
            <a:xfrm>
              <a:off x="0" y="0"/>
              <a:ext cx="1306315" cy="886860"/>
            </a:xfrm>
            <a:prstGeom prst="rect">
              <a:avLst/>
            </a:prstGeom>
            <a:noFill/>
            <a:ln w="34290" cap="flat">
              <a:solidFill>
                <a:srgbClr val="000000"/>
              </a:solidFill>
              <a:prstDash val="solid"/>
              <a:bevel/>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6" name="线条"/>
            <p:cNvSpPr/>
            <p:nvPr/>
          </p:nvSpPr>
          <p:spPr>
            <a:xfrm>
              <a:off x="0" y="339262"/>
              <a:ext cx="1306315" cy="467413"/>
            </a:xfrm>
            <a:custGeom>
              <a:avLst/>
              <a:gdLst/>
              <a:ahLst/>
              <a:cxnLst>
                <a:cxn ang="0">
                  <a:pos x="wd2" y="hd2"/>
                </a:cxn>
                <a:cxn ang="5400000">
                  <a:pos x="wd2" y="hd2"/>
                </a:cxn>
                <a:cxn ang="10800000">
                  <a:pos x="wd2" y="hd2"/>
                </a:cxn>
                <a:cxn ang="16200000">
                  <a:pos x="wd2" y="hd2"/>
                </a:cxn>
              </a:cxnLst>
              <a:rect l="0" t="0" r="r" b="b"/>
              <a:pathLst>
                <a:path w="21600" h="21600" extrusionOk="0">
                  <a:moveTo>
                    <a:pt x="0" y="19671"/>
                  </a:moveTo>
                  <a:lnTo>
                    <a:pt x="7955" y="0"/>
                  </a:lnTo>
                  <a:lnTo>
                    <a:pt x="12095" y="11507"/>
                  </a:lnTo>
                  <a:lnTo>
                    <a:pt x="14176" y="3793"/>
                  </a:lnTo>
                  <a:lnTo>
                    <a:pt x="21600" y="21600"/>
                  </a:lnTo>
                </a:path>
              </a:pathLst>
            </a:custGeom>
            <a:noFill/>
            <a:ln w="34290" cap="flat">
              <a:solidFill>
                <a:srgbClr val="000000"/>
              </a:solidFill>
              <a:prstDash val="solid"/>
              <a:round/>
            </a:ln>
            <a:effectLst/>
          </p:spPr>
          <p:txBody>
            <a:bodyPr wrap="square" lIns="22860" tIns="22860" rIns="22860" bIns="22860" numCol="1" anchor="t">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sp>
          <p:nvSpPr>
            <p:cNvPr id="1077" name="形状"/>
            <p:cNvSpPr/>
            <p:nvPr/>
          </p:nvSpPr>
          <p:spPr>
            <a:xfrm>
              <a:off x="937608" y="129541"/>
              <a:ext cx="220659" cy="20833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280"/>
                    <a:pt x="16510" y="21600"/>
                    <a:pt x="10318" y="21600"/>
                  </a:cubicBezTo>
                  <a:cubicBezTo>
                    <a:pt x="5228" y="21600"/>
                    <a:pt x="0" y="17280"/>
                    <a:pt x="0" y="10800"/>
                  </a:cubicBezTo>
                  <a:cubicBezTo>
                    <a:pt x="0" y="5472"/>
                    <a:pt x="5228" y="0"/>
                    <a:pt x="10318" y="0"/>
                  </a:cubicBezTo>
                  <a:cubicBezTo>
                    <a:pt x="16510" y="0"/>
                    <a:pt x="21600" y="5472"/>
                    <a:pt x="21600" y="10800"/>
                  </a:cubicBezTo>
                </a:path>
              </a:pathLst>
            </a:custGeom>
            <a:noFill/>
            <a:ln w="34290" cap="flat">
              <a:solidFill>
                <a:srgbClr val="000000"/>
              </a:solidFill>
              <a:prstDash val="solid"/>
              <a:round/>
            </a:ln>
            <a:effectLst/>
          </p:spPr>
          <p:txBody>
            <a:bodyPr wrap="square" lIns="22860" tIns="22860" rIns="22860" bIns="22860" numCol="1" anchor="ctr">
              <a:noAutofit/>
            </a:bodyPr>
            <a:lstStyle/>
            <a:p>
              <a:pPr>
                <a:defRPr>
                  <a:solidFill>
                    <a:srgbClr val="000000"/>
                  </a:solidFill>
                  <a:uFill>
                    <a:solidFill>
                      <a:srgbClr val="000000"/>
                    </a:solidFill>
                  </a:uFill>
                  <a:latin typeface="Montserrat Light"/>
                  <a:ea typeface="Montserrat Light"/>
                  <a:cs typeface="Montserrat Light"/>
                  <a:sym typeface="Montserrat Light"/>
                </a:defRPr>
              </a:pPr>
              <a:endParaRPr sz="900"/>
            </a:p>
          </p:txBody>
        </p:sp>
      </p:grpSp>
      <p:sp>
        <p:nvSpPr>
          <p:cNvPr id="1079" name="A company is an association or collection of individuals, whether natural persons, legal persons, or a"/>
          <p:cNvSpPr txBox="1"/>
          <p:nvPr/>
        </p:nvSpPr>
        <p:spPr>
          <a:xfrm>
            <a:off x="5509356" y="2343140"/>
            <a:ext cx="2398070"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zh-CN" altLang="en-US" sz="1000" dirty="0"/>
              <a:t> </a:t>
            </a:r>
            <a:endParaRPr sz="1000" dirty="0"/>
          </a:p>
        </p:txBody>
      </p:sp>
      <p:sp>
        <p:nvSpPr>
          <p:cNvPr id="1080" name="YOUR TITLE HERE"/>
          <p:cNvSpPr txBox="1"/>
          <p:nvPr/>
        </p:nvSpPr>
        <p:spPr>
          <a:xfrm>
            <a:off x="6393482" y="1977010"/>
            <a:ext cx="77713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便捷性</a:t>
            </a:r>
            <a:endParaRPr sz="1600" spc="300" dirty="0"/>
          </a:p>
        </p:txBody>
      </p:sp>
      <p:sp>
        <p:nvSpPr>
          <p:cNvPr id="1082" name="YOUR TITLE HERE"/>
          <p:cNvSpPr txBox="1"/>
          <p:nvPr/>
        </p:nvSpPr>
        <p:spPr>
          <a:xfrm>
            <a:off x="6245558" y="4926043"/>
            <a:ext cx="1020792"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学习工具</a:t>
            </a:r>
            <a:endParaRPr sz="1600" spc="300" dirty="0"/>
          </a:p>
        </p:txBody>
      </p:sp>
      <p:sp>
        <p:nvSpPr>
          <p:cNvPr id="1083" name="A company is an association or collection of individuals, whether natural persons, legal persons, or a"/>
          <p:cNvSpPr txBox="1"/>
          <p:nvPr/>
        </p:nvSpPr>
        <p:spPr>
          <a:xfrm>
            <a:off x="8727082" y="2306259"/>
            <a:ext cx="2398070"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4" name="YOUR TITLE HERE"/>
          <p:cNvSpPr txBox="1"/>
          <p:nvPr/>
        </p:nvSpPr>
        <p:spPr>
          <a:xfrm>
            <a:off x="9501739" y="1940129"/>
            <a:ext cx="1020792"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设计工具</a:t>
            </a:r>
            <a:endParaRPr sz="1600" spc="300" dirty="0"/>
          </a:p>
        </p:txBody>
      </p:sp>
      <p:sp>
        <p:nvSpPr>
          <p:cNvPr id="1085" name="A company is an association or collection of individuals, whether natural persons, legal persons, or a"/>
          <p:cNvSpPr txBox="1"/>
          <p:nvPr/>
        </p:nvSpPr>
        <p:spPr>
          <a:xfrm>
            <a:off x="8814563" y="5216043"/>
            <a:ext cx="2398070"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endParaRPr sz="1000" dirty="0"/>
          </a:p>
        </p:txBody>
      </p:sp>
      <p:sp>
        <p:nvSpPr>
          <p:cNvPr id="1086" name="YOUR TITLE HERE"/>
          <p:cNvSpPr txBox="1"/>
          <p:nvPr/>
        </p:nvSpPr>
        <p:spPr>
          <a:xfrm>
            <a:off x="9624548" y="4849913"/>
            <a:ext cx="77713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高性能</a:t>
            </a:r>
            <a:endParaRPr sz="1600" spc="300" dirty="0"/>
          </a:p>
        </p:txBody>
      </p:sp>
      <p:pic>
        <p:nvPicPr>
          <p:cNvPr id="3" name="图片 2">
            <a:extLst>
              <a:ext uri="{FF2B5EF4-FFF2-40B4-BE49-F238E27FC236}">
                <a16:creationId xmlns:a16="http://schemas.microsoft.com/office/drawing/2014/main" id="{91B8AE31-E513-1643-8496-254243D79CB8}"/>
              </a:ext>
            </a:extLst>
          </p:cNvPr>
          <p:cNvPicPr>
            <a:picLocks noChangeAspect="1"/>
          </p:cNvPicPr>
          <p:nvPr/>
        </p:nvPicPr>
        <p:blipFill>
          <a:blip r:embed="rId3"/>
          <a:stretch>
            <a:fillRect/>
          </a:stretch>
        </p:blipFill>
        <p:spPr>
          <a:xfrm>
            <a:off x="-81599" y="6205"/>
            <a:ext cx="8548545" cy="6858000"/>
          </a:xfrm>
          <a:prstGeom prst="rect">
            <a:avLst/>
          </a:prstGeom>
        </p:spPr>
      </p:pic>
    </p:spTree>
    <p:extLst>
      <p:ext uri="{BB962C8B-B14F-4D97-AF65-F5344CB8AC3E}">
        <p14:creationId xmlns:p14="http://schemas.microsoft.com/office/powerpoint/2010/main" val="2688674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099CBF72-6294-B14B-B130-8311F923F14D}"/>
              </a:ext>
            </a:extLst>
          </p:cNvPr>
          <p:cNvSpPr txBox="1"/>
          <p:nvPr/>
        </p:nvSpPr>
        <p:spPr>
          <a:xfrm>
            <a:off x="-867358" y="559079"/>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动态观察</a:t>
            </a:r>
            <a:endParaRPr sz="4000" spc="300" dirty="0"/>
          </a:p>
        </p:txBody>
      </p:sp>
      <p:pic>
        <p:nvPicPr>
          <p:cNvPr id="4" name="图片 3">
            <a:extLst>
              <a:ext uri="{FF2B5EF4-FFF2-40B4-BE49-F238E27FC236}">
                <a16:creationId xmlns:a16="http://schemas.microsoft.com/office/drawing/2014/main" id="{A8ED5C00-6FD6-3644-A617-9819E2E4CFEC}"/>
              </a:ext>
            </a:extLst>
          </p:cNvPr>
          <p:cNvPicPr>
            <a:picLocks noChangeAspect="1"/>
          </p:cNvPicPr>
          <p:nvPr/>
        </p:nvPicPr>
        <p:blipFill>
          <a:blip r:embed="rId2"/>
          <a:stretch>
            <a:fillRect/>
          </a:stretch>
        </p:blipFill>
        <p:spPr>
          <a:xfrm>
            <a:off x="4434016" y="993341"/>
            <a:ext cx="6858000" cy="5143500"/>
          </a:xfrm>
          <a:prstGeom prst="rect">
            <a:avLst/>
          </a:prstGeom>
          <a:effectLst>
            <a:outerShdw blurRad="1193800" dist="50800" dir="5400000" sx="98000" sy="98000" algn="ctr" rotWithShape="0">
              <a:srgbClr val="000000">
                <a:alpha val="43137"/>
              </a:srgbClr>
            </a:outerShdw>
          </a:effectLst>
        </p:spPr>
      </p:pic>
      <p:cxnSp>
        <p:nvCxnSpPr>
          <p:cNvPr id="10" name="直线箭头连接符 9">
            <a:extLst>
              <a:ext uri="{FF2B5EF4-FFF2-40B4-BE49-F238E27FC236}">
                <a16:creationId xmlns:a16="http://schemas.microsoft.com/office/drawing/2014/main" id="{F3C74E39-D095-7045-AC56-57A8AC7F30D5}"/>
              </a:ext>
            </a:extLst>
          </p:cNvPr>
          <p:cNvCxnSpPr/>
          <p:nvPr/>
        </p:nvCxnSpPr>
        <p:spPr>
          <a:xfrm flipH="1">
            <a:off x="1717589" y="1266965"/>
            <a:ext cx="691979" cy="920181"/>
          </a:xfrm>
          <a:prstGeom prst="straightConnector1">
            <a:avLst/>
          </a:prstGeom>
          <a:ln w="254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21E0C82F-3EAA-314C-9774-AB11CF70572F}"/>
              </a:ext>
            </a:extLst>
          </p:cNvPr>
          <p:cNvCxnSpPr/>
          <p:nvPr/>
        </p:nvCxnSpPr>
        <p:spPr>
          <a:xfrm>
            <a:off x="2879124" y="1266965"/>
            <a:ext cx="543698" cy="932538"/>
          </a:xfrm>
          <a:prstGeom prst="straightConnector1">
            <a:avLst/>
          </a:prstGeom>
          <a:ln w="254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6551327-0624-3342-8DDC-E77B602F4E6D}"/>
              </a:ext>
            </a:extLst>
          </p:cNvPr>
          <p:cNvSpPr txBox="1"/>
          <p:nvPr/>
        </p:nvSpPr>
        <p:spPr>
          <a:xfrm>
            <a:off x="1281851" y="2352898"/>
            <a:ext cx="1216668" cy="461665"/>
          </a:xfrm>
          <a:prstGeom prst="rect">
            <a:avLst/>
          </a:prstGeom>
          <a:noFill/>
          <a:ln>
            <a:noFill/>
          </a:ln>
        </p:spPr>
        <p:txBody>
          <a:bodyPr wrap="square" rtlCol="0">
            <a:spAutoFit/>
          </a:bodyPr>
          <a:lstStyle/>
          <a:p>
            <a:r>
              <a:rPr kumimoji="1" lang="zh-CN" altLang="en-US" sz="2400" dirty="0">
                <a:solidFill>
                  <a:schemeClr val="accent4">
                    <a:lumMod val="60000"/>
                    <a:lumOff val="40000"/>
                  </a:schemeClr>
                </a:solidFill>
                <a:latin typeface="PingFang SC" panose="020B0400000000000000" pitchFamily="34" charset="-122"/>
                <a:ea typeface="PingFang SC" panose="020B0400000000000000" pitchFamily="34" charset="-122"/>
              </a:rPr>
              <a:t>角度</a:t>
            </a:r>
          </a:p>
        </p:txBody>
      </p:sp>
      <p:sp>
        <p:nvSpPr>
          <p:cNvPr id="14" name="文本框 13">
            <a:extLst>
              <a:ext uri="{FF2B5EF4-FFF2-40B4-BE49-F238E27FC236}">
                <a16:creationId xmlns:a16="http://schemas.microsoft.com/office/drawing/2014/main" id="{60544D28-E902-944F-A442-235EEE0422B4}"/>
              </a:ext>
            </a:extLst>
          </p:cNvPr>
          <p:cNvSpPr txBox="1"/>
          <p:nvPr/>
        </p:nvSpPr>
        <p:spPr>
          <a:xfrm>
            <a:off x="3134734" y="2323070"/>
            <a:ext cx="1186248" cy="461665"/>
          </a:xfrm>
          <a:prstGeom prst="rect">
            <a:avLst/>
          </a:prstGeom>
          <a:noFill/>
        </p:spPr>
        <p:txBody>
          <a:bodyPr wrap="square" rtlCol="0">
            <a:spAutoFit/>
          </a:bodyPr>
          <a:lstStyle/>
          <a:p>
            <a:r>
              <a:rPr kumimoji="1" lang="zh-CN" altLang="en-US" sz="2400" dirty="0">
                <a:solidFill>
                  <a:schemeClr val="accent6">
                    <a:lumMod val="60000"/>
                    <a:lumOff val="40000"/>
                  </a:schemeClr>
                </a:solidFill>
              </a:rPr>
              <a:t>位置</a:t>
            </a:r>
          </a:p>
        </p:txBody>
      </p:sp>
      <p:sp>
        <p:nvSpPr>
          <p:cNvPr id="22" name="文本框 21">
            <a:extLst>
              <a:ext uri="{FF2B5EF4-FFF2-40B4-BE49-F238E27FC236}">
                <a16:creationId xmlns:a16="http://schemas.microsoft.com/office/drawing/2014/main" id="{5BEEB8A6-1C4F-5142-8475-01B7D80CB9CD}"/>
              </a:ext>
            </a:extLst>
          </p:cNvPr>
          <p:cNvSpPr txBox="1"/>
          <p:nvPr/>
        </p:nvSpPr>
        <p:spPr>
          <a:xfrm>
            <a:off x="1603923" y="3117127"/>
            <a:ext cx="1611289" cy="584775"/>
          </a:xfrm>
          <a:prstGeom prst="rect">
            <a:avLst/>
          </a:prstGeom>
          <a:noFill/>
        </p:spPr>
        <p:txBody>
          <a:bodyPr wrap="square" rtlCol="0">
            <a:spAutoFit/>
          </a:bodyPr>
          <a:lstStyle/>
          <a:p>
            <a:r>
              <a:rPr kumimoji="1" lang="zh-CN" altLang="en-US" sz="3200" dirty="0">
                <a:solidFill>
                  <a:schemeClr val="accent5">
                    <a:lumMod val="60000"/>
                    <a:lumOff val="40000"/>
                  </a:schemeClr>
                </a:solidFill>
                <a:latin typeface="PingFang SC" panose="020B0400000000000000" pitchFamily="34" charset="-122"/>
                <a:ea typeface="PingFang SC" panose="020B0400000000000000" pitchFamily="34" charset="-122"/>
              </a:rPr>
              <a:t>（手势）</a:t>
            </a:r>
          </a:p>
        </p:txBody>
      </p:sp>
    </p:spTree>
    <p:extLst>
      <p:ext uri="{BB962C8B-B14F-4D97-AF65-F5344CB8AC3E}">
        <p14:creationId xmlns:p14="http://schemas.microsoft.com/office/powerpoint/2010/main" val="35204511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91591" y="402405"/>
            <a:ext cx="5897998"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通用型</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a:off x="1372512" y="17258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a:off x="3244261" y="173041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a:off x="8427187" y="147895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a:off x="10221664" y="15372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648143" y="3155820"/>
            <a:ext cx="490335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方案一：</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640504" y="3155821"/>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方案二：</a:t>
            </a:r>
            <a:endParaRPr sz="3200" spc="300" dirty="0"/>
          </a:p>
        </p:txBody>
      </p:sp>
      <p:sp>
        <p:nvSpPr>
          <p:cNvPr id="10"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06DEFA46-1512-E445-8AFC-92C9673F96BE}"/>
              </a:ext>
            </a:extLst>
          </p:cNvPr>
          <p:cNvSpPr txBox="1"/>
          <p:nvPr/>
        </p:nvSpPr>
        <p:spPr>
          <a:xfrm>
            <a:off x="2240037" y="3815330"/>
            <a:ext cx="2513040" cy="2945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方向垂直视角方向</a:t>
            </a:r>
          </a:p>
        </p:txBody>
      </p:sp>
      <p:sp>
        <p:nvSpPr>
          <p:cNvPr id="1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D7DD200B-FB67-F84B-B458-D89F3E14F187}"/>
              </a:ext>
            </a:extLst>
          </p:cNvPr>
          <p:cNvSpPr txBox="1"/>
          <p:nvPr/>
        </p:nvSpPr>
        <p:spPr>
          <a:xfrm>
            <a:off x="8332983" y="3885981"/>
            <a:ext cx="2513040" cy="2945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沿着以中心点与视角连线构成的球面</a:t>
            </a:r>
          </a:p>
        </p:txBody>
      </p:sp>
      <p:sp>
        <p:nvSpPr>
          <p:cNvPr id="14" name="十字箭头标注 13">
            <a:extLst>
              <a:ext uri="{FF2B5EF4-FFF2-40B4-BE49-F238E27FC236}">
                <a16:creationId xmlns:a16="http://schemas.microsoft.com/office/drawing/2014/main" id="{5B2FB5E7-2CDF-ED47-8CBA-2EB499501BC5}"/>
              </a:ext>
            </a:extLst>
          </p:cNvPr>
          <p:cNvSpPr/>
          <p:nvPr/>
        </p:nvSpPr>
        <p:spPr>
          <a:xfrm>
            <a:off x="5532514" y="1389211"/>
            <a:ext cx="1216152" cy="1216152"/>
          </a:xfrm>
          <a:prstGeom prst="quad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25B5811D-7F39-BA42-B650-79B9F84F23B2}"/>
              </a:ext>
            </a:extLst>
          </p:cNvPr>
          <p:cNvPicPr>
            <a:picLocks noChangeAspect="1"/>
          </p:cNvPicPr>
          <p:nvPr/>
        </p:nvPicPr>
        <p:blipFill>
          <a:blip r:embed="rId2"/>
          <a:stretch>
            <a:fillRect/>
          </a:stretch>
        </p:blipFill>
        <p:spPr>
          <a:xfrm>
            <a:off x="4712423" y="1149564"/>
            <a:ext cx="2781300" cy="5626100"/>
          </a:xfrm>
          <a:prstGeom prst="rect">
            <a:avLst/>
          </a:prstGeom>
        </p:spPr>
      </p:pic>
      <p:pic>
        <p:nvPicPr>
          <p:cNvPr id="16" name="图片 15">
            <a:extLst>
              <a:ext uri="{FF2B5EF4-FFF2-40B4-BE49-F238E27FC236}">
                <a16:creationId xmlns:a16="http://schemas.microsoft.com/office/drawing/2014/main" id="{81C83FDA-2FEB-394B-A0D3-CD37BA96F344}"/>
              </a:ext>
            </a:extLst>
          </p:cNvPr>
          <p:cNvPicPr>
            <a:picLocks noChangeAspect="1"/>
          </p:cNvPicPr>
          <p:nvPr/>
        </p:nvPicPr>
        <p:blipFill rotWithShape="1">
          <a:blip r:embed="rId3"/>
          <a:srcRect l="12990" r="7129"/>
          <a:stretch/>
        </p:blipFill>
        <p:spPr>
          <a:xfrm>
            <a:off x="4918407" y="1828800"/>
            <a:ext cx="2384436" cy="4246738"/>
          </a:xfrm>
          <a:prstGeom prst="rect">
            <a:avLst/>
          </a:prstGeom>
        </p:spPr>
      </p:pic>
      <p:pic>
        <p:nvPicPr>
          <p:cNvPr id="18" name="图片 17">
            <a:extLst>
              <a:ext uri="{FF2B5EF4-FFF2-40B4-BE49-F238E27FC236}">
                <a16:creationId xmlns:a16="http://schemas.microsoft.com/office/drawing/2014/main" id="{FC69AE0A-D235-404A-9BA5-BF7858ABDF35}"/>
              </a:ext>
            </a:extLst>
          </p:cNvPr>
          <p:cNvPicPr>
            <a:picLocks noChangeAspect="1"/>
          </p:cNvPicPr>
          <p:nvPr/>
        </p:nvPicPr>
        <p:blipFill>
          <a:blip r:embed="rId4"/>
          <a:stretch>
            <a:fillRect/>
          </a:stretch>
        </p:blipFill>
        <p:spPr>
          <a:xfrm>
            <a:off x="4825525" y="1825892"/>
            <a:ext cx="2513040" cy="4246738"/>
          </a:xfrm>
          <a:prstGeom prst="rect">
            <a:avLst/>
          </a:prstGeom>
        </p:spPr>
      </p:pic>
    </p:spTree>
    <p:extLst>
      <p:ext uri="{BB962C8B-B14F-4D97-AF65-F5344CB8AC3E}">
        <p14:creationId xmlns:p14="http://schemas.microsoft.com/office/powerpoint/2010/main" val="42888084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7" presetClass="emph" presetSubtype="0" repeatCount="indefinite" fill="remove" grpId="0" nodeType="withEffect">
                                  <p:stCondLst>
                                    <p:cond delay="0"/>
                                  </p:stCondLst>
                                  <p:childTnLst>
                                    <p:animClr clrSpc="rgb" dir="cw">
                                      <p:cBhvr override="childStyle">
                                        <p:cTn id="18" dur="1000" autoRev="1" fill="remove"/>
                                        <p:tgtEl>
                                          <p:spTgt spid="14"/>
                                        </p:tgtEl>
                                        <p:attrNameLst>
                                          <p:attrName>style.color</p:attrName>
                                        </p:attrNameLst>
                                      </p:cBhvr>
                                      <p:to>
                                        <a:schemeClr val="bg1"/>
                                      </p:to>
                                    </p:animClr>
                                    <p:animClr clrSpc="rgb" dir="cw">
                                      <p:cBhvr>
                                        <p:cTn id="19" dur="1000" autoRev="1" fill="remove"/>
                                        <p:tgtEl>
                                          <p:spTgt spid="14"/>
                                        </p:tgtEl>
                                        <p:attrNameLst>
                                          <p:attrName>fillcolor</p:attrName>
                                        </p:attrNameLst>
                                      </p:cBhvr>
                                      <p:to>
                                        <a:schemeClr val="bg1"/>
                                      </p:to>
                                    </p:animClr>
                                    <p:set>
                                      <p:cBhvr>
                                        <p:cTn id="20" dur="1000" autoRev="1" fill="remove"/>
                                        <p:tgtEl>
                                          <p:spTgt spid="14"/>
                                        </p:tgtEl>
                                        <p:attrNameLst>
                                          <p:attrName>fill.type</p:attrName>
                                        </p:attrNameLst>
                                      </p:cBhvr>
                                      <p:to>
                                        <p:strVal val="solid"/>
                                      </p:to>
                                    </p:set>
                                    <p:set>
                                      <p:cBhvr>
                                        <p:cTn id="21" dur="1000" autoRev="1" fill="remove"/>
                                        <p:tgtEl>
                                          <p:spTgt spid="1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47001" y="256432"/>
            <a:ext cx="589799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特殊型</a:t>
            </a: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rot="20358062">
            <a:off x="9814075" y="2308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rot="20412578">
            <a:off x="8472863" y="279126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rot="7075649">
            <a:off x="8733617" y="420647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rot="6939060">
            <a:off x="9932119" y="484908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270267" y="766548"/>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角度：</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572655" y="766548"/>
            <a:ext cx="589799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位置：</a:t>
            </a:r>
            <a:endParaRPr sz="3200" spc="300" dirty="0"/>
          </a:p>
        </p:txBody>
      </p:sp>
      <p:sp>
        <p:nvSpPr>
          <p:cNvPr id="12" name="左弧形箭头 11">
            <a:extLst>
              <a:ext uri="{FF2B5EF4-FFF2-40B4-BE49-F238E27FC236}">
                <a16:creationId xmlns:a16="http://schemas.microsoft.com/office/drawing/2014/main" id="{46D3A0B5-1C7B-BB44-ADEA-7E442EA39F1B}"/>
              </a:ext>
            </a:extLst>
          </p:cNvPr>
          <p:cNvSpPr/>
          <p:nvPr/>
        </p:nvSpPr>
        <p:spPr>
          <a:xfrm rot="10800000">
            <a:off x="1561683" y="2897110"/>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左弧形箭头 13">
            <a:extLst>
              <a:ext uri="{FF2B5EF4-FFF2-40B4-BE49-F238E27FC236}">
                <a16:creationId xmlns:a16="http://schemas.microsoft.com/office/drawing/2014/main" id="{5EF978F9-D11F-0A47-AFD8-1CD6D60604F8}"/>
              </a:ext>
            </a:extLst>
          </p:cNvPr>
          <p:cNvSpPr/>
          <p:nvPr/>
        </p:nvSpPr>
        <p:spPr>
          <a:xfrm>
            <a:off x="2517591" y="2950555"/>
            <a:ext cx="778476" cy="12161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 name="图片 17">
            <a:extLst>
              <a:ext uri="{FF2B5EF4-FFF2-40B4-BE49-F238E27FC236}">
                <a16:creationId xmlns:a16="http://schemas.microsoft.com/office/drawing/2014/main" id="{3267043C-DD33-5946-853C-55C1CD944B79}"/>
              </a:ext>
            </a:extLst>
          </p:cNvPr>
          <p:cNvPicPr>
            <a:picLocks noChangeAspect="1"/>
          </p:cNvPicPr>
          <p:nvPr/>
        </p:nvPicPr>
        <p:blipFill>
          <a:blip r:embed="rId2"/>
          <a:stretch>
            <a:fillRect/>
          </a:stretch>
        </p:blipFill>
        <p:spPr>
          <a:xfrm>
            <a:off x="4467187" y="1058935"/>
            <a:ext cx="3175000" cy="6350000"/>
          </a:xfrm>
          <a:prstGeom prst="rect">
            <a:avLst/>
          </a:prstGeom>
        </p:spPr>
      </p:pic>
      <p:pic>
        <p:nvPicPr>
          <p:cNvPr id="20" name="图片 19">
            <a:extLst>
              <a:ext uri="{FF2B5EF4-FFF2-40B4-BE49-F238E27FC236}">
                <a16:creationId xmlns:a16="http://schemas.microsoft.com/office/drawing/2014/main" id="{015C350A-36F1-444C-81EE-630B7EFF233E}"/>
              </a:ext>
            </a:extLst>
          </p:cNvPr>
          <p:cNvPicPr>
            <a:picLocks noChangeAspect="1"/>
          </p:cNvPicPr>
          <p:nvPr/>
        </p:nvPicPr>
        <p:blipFill>
          <a:blip r:embed="rId3"/>
          <a:stretch>
            <a:fillRect/>
          </a:stretch>
        </p:blipFill>
        <p:spPr>
          <a:xfrm>
            <a:off x="4504258" y="1326609"/>
            <a:ext cx="3175000" cy="6350000"/>
          </a:xfrm>
          <a:prstGeom prst="rect">
            <a:avLst/>
          </a:prstGeom>
        </p:spPr>
      </p:pic>
    </p:spTree>
    <p:extLst>
      <p:ext uri="{BB962C8B-B14F-4D97-AF65-F5344CB8AC3E}">
        <p14:creationId xmlns:p14="http://schemas.microsoft.com/office/powerpoint/2010/main" val="13127612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2"/>
                                        </p:tgtEl>
                                      </p:cBhvr>
                                    </p:animEffect>
                                    <p:animScale>
                                      <p:cBhvr>
                                        <p:cTn id="19" dur="1000" autoRev="1" fill="hold"/>
                                        <p:tgtEl>
                                          <p:spTgt spid="12"/>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4"/>
                                        </p:tgtEl>
                                      </p:cBhvr>
                                    </p:animEffect>
                                    <p:animScale>
                                      <p:cBhvr>
                                        <p:cTn id="22" dur="100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TotalTime>
  <Words>1107</Words>
  <Application>Microsoft Macintosh PowerPoint</Application>
  <PresentationFormat>宽屏</PresentationFormat>
  <Paragraphs>201</Paragraphs>
  <Slides>33</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等线</vt:lpstr>
      <vt:lpstr>等线 Light</vt:lpstr>
      <vt:lpstr>Lato Light</vt:lpstr>
      <vt:lpstr>Montserrat</vt:lpstr>
      <vt:lpstr>Montserrat Light</vt:lpstr>
      <vt:lpstr>Montserrat Semi</vt:lpstr>
      <vt:lpstr>PingFang SC</vt:lpstr>
      <vt:lpstr>PingFang SC Light</vt:lpstr>
      <vt:lpstr>PingFang SC Medium</vt:lpstr>
      <vt:lpstr>Arial</vt:lpstr>
      <vt:lpstr>Calibri Light</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37</cp:revision>
  <dcterms:created xsi:type="dcterms:W3CDTF">2019-03-30T01:47:45Z</dcterms:created>
  <dcterms:modified xsi:type="dcterms:W3CDTF">2019-03-31T12:24:52Z</dcterms:modified>
</cp:coreProperties>
</file>